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7"/>
  </p:notes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78" r:id="rId14"/>
    <p:sldId id="266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7" r:id="rId23"/>
    <p:sldId id="279" r:id="rId24"/>
    <p:sldId id="281" r:id="rId25"/>
    <p:sldId id="282" r:id="rId26"/>
    <p:sldId id="274" r:id="rId27"/>
    <p:sldId id="275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83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600"/>
    <a:srgbClr val="FF66FF"/>
    <a:srgbClr val="F14381"/>
    <a:srgbClr val="D6D100"/>
    <a:srgbClr val="D2A000"/>
    <a:srgbClr val="60164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50C56-9E4B-4233-8CD5-7CF95DDA03A8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FD888-8776-43B5-8E8A-09093AB5F90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4729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randomBar dir="vert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011D3F4-48F6-49B2-B648-2C1E399BBCC2}" type="datetimeFigureOut">
              <a:rPr lang="tr-TR" smtClean="0"/>
              <a:pPr/>
              <a:t>10.02.2013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2EBD29-68DA-4B3F-9E8A-95E3D777268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randomBar dir="vert"/>
    <p:sndAc>
      <p:stSnd>
        <p:snd r:embed="rId13" name="chimes.wav" builtIn="1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hyperlink" Target="http://anetteinselberg.files.wordpress.com/2012/03/cordoba-cicek-festivali-2011-dodokolik_16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714876" y="2857496"/>
            <a:ext cx="3313355" cy="1149152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r-TR" sz="5400" dirty="0" smtClean="0">
                <a:solidFill>
                  <a:srgbClr val="FFFF00"/>
                </a:solidFill>
              </a:rPr>
              <a:t>SIFATLAR</a:t>
            </a:r>
            <a:endParaRPr lang="tr-TR" sz="5400" dirty="0">
              <a:solidFill>
                <a:srgbClr val="FFFF00"/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4714876" y="4214818"/>
            <a:ext cx="3313355" cy="114915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ÖN AD</a:t>
            </a:r>
            <a:endParaRPr kumimoji="0" lang="tr-TR" sz="4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792532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/>
              <a:t>SIFATLARIN ÖZELLİKLERİ</a:t>
            </a:r>
            <a:endParaRPr lang="tr-TR" sz="2400" dirty="0"/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4733365" y="3645024"/>
            <a:ext cx="3309803" cy="2036685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tr-TR" dirty="0" smtClean="0"/>
              <a:t>Sıfatlar addan(isimden) </a:t>
            </a:r>
            <a:r>
              <a:rPr lang="tr-TR" dirty="0"/>
              <a:t>önce gelir.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Sıfatla isim arasında noktalama işaretinden hiçbiri kullanılmaz.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Sıfatlar hiç ek almazlar.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65624251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8667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Sayı bildiren sıfatlar ( ön adlar )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2204864"/>
            <a:ext cx="3419856" cy="4032448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      « dört ördek »</a:t>
            </a:r>
          </a:p>
          <a:p>
            <a:r>
              <a:rPr lang="tr-TR" dirty="0"/>
              <a:t>i</a:t>
            </a:r>
            <a:r>
              <a:rPr lang="tr-TR" dirty="0" smtClean="0"/>
              <a:t>sim: ördek</a:t>
            </a:r>
          </a:p>
          <a:p>
            <a:r>
              <a:rPr lang="tr-TR" dirty="0"/>
              <a:t>s</a:t>
            </a:r>
            <a:r>
              <a:rPr lang="tr-TR" dirty="0" smtClean="0"/>
              <a:t>ıfat: dört</a:t>
            </a:r>
          </a:p>
          <a:p>
            <a:pPr marL="68580" indent="0">
              <a:buNone/>
            </a:pPr>
            <a:r>
              <a:rPr lang="tr-TR" dirty="0" smtClean="0"/>
              <a:t>Babam bize dört ördek aldı.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62272" y="2204864"/>
            <a:ext cx="3419856" cy="4177639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« üç maymun »</a:t>
            </a:r>
          </a:p>
          <a:p>
            <a:r>
              <a:rPr lang="tr-TR" dirty="0"/>
              <a:t>i</a:t>
            </a:r>
            <a:r>
              <a:rPr lang="tr-TR" dirty="0" smtClean="0"/>
              <a:t>sim: maymun</a:t>
            </a:r>
          </a:p>
          <a:p>
            <a:r>
              <a:rPr lang="tr-TR" dirty="0"/>
              <a:t>s</a:t>
            </a:r>
            <a:r>
              <a:rPr lang="tr-TR" dirty="0" smtClean="0"/>
              <a:t>ıfat: üç</a:t>
            </a:r>
          </a:p>
          <a:p>
            <a:pPr marL="68580" indent="0">
              <a:buNone/>
            </a:pPr>
            <a:r>
              <a:rPr lang="tr-TR" dirty="0" smtClean="0"/>
              <a:t>Hayvanat bahçesinde üç maymun gördüm.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22" y="2009031"/>
            <a:ext cx="33843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t0.gstatic.com/images?q=tbn:ANd9GcSk4k35KZQOHhsCb_BaJYSSfTTl4AqXhnpdibFU4FB5DJAYS-05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08" y="2018184"/>
            <a:ext cx="3312368" cy="1989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39999" y="1322859"/>
            <a:ext cx="664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Sayı </a:t>
            </a:r>
            <a:r>
              <a:rPr lang="tr-TR" dirty="0"/>
              <a:t>bildiren sıfatlar isimden önce gelirler ve varlıkların sayısını  </a:t>
            </a:r>
            <a:r>
              <a:rPr lang="tr-TR" dirty="0" smtClean="0"/>
              <a:t>belirtir.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54817229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714028"/>
            <a:ext cx="7024744" cy="665584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C000"/>
                </a:solidFill>
              </a:rPr>
              <a:t>Sayı bildiren sıfatlar ( ön adlar 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« yarım elma »</a:t>
            </a:r>
          </a:p>
          <a:p>
            <a:r>
              <a:rPr lang="tr-TR" dirty="0"/>
              <a:t>i</a:t>
            </a:r>
            <a:r>
              <a:rPr lang="tr-TR" dirty="0" smtClean="0"/>
              <a:t>sim: elma</a:t>
            </a:r>
          </a:p>
          <a:p>
            <a:r>
              <a:rPr lang="tr-TR" dirty="0"/>
              <a:t>s</a:t>
            </a:r>
            <a:r>
              <a:rPr lang="tr-TR" smtClean="0"/>
              <a:t>ıfat</a:t>
            </a:r>
            <a:r>
              <a:rPr lang="tr-TR" dirty="0" smtClean="0"/>
              <a:t>: yarım</a:t>
            </a:r>
          </a:p>
          <a:p>
            <a:pPr marL="68580" indent="0">
              <a:buNone/>
            </a:pPr>
            <a:r>
              <a:rPr lang="tr-TR" dirty="0" smtClean="0"/>
              <a:t>Ablam yarım elma yedi.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   « birinci çocuk »</a:t>
            </a:r>
          </a:p>
          <a:p>
            <a:r>
              <a:rPr lang="tr-TR" dirty="0"/>
              <a:t>i</a:t>
            </a:r>
            <a:r>
              <a:rPr lang="tr-TR" dirty="0" smtClean="0"/>
              <a:t>sim: çocuk</a:t>
            </a:r>
          </a:p>
          <a:p>
            <a:r>
              <a:rPr lang="tr-TR" dirty="0"/>
              <a:t>s</a:t>
            </a:r>
            <a:r>
              <a:rPr lang="tr-TR" dirty="0" smtClean="0"/>
              <a:t>ıfat: birinci</a:t>
            </a:r>
          </a:p>
          <a:p>
            <a:pPr marL="68580" indent="0">
              <a:buNone/>
            </a:pPr>
            <a:r>
              <a:rPr lang="tr-TR" dirty="0" smtClean="0"/>
              <a:t>Halay çeken birinci çocuk kim ?</a:t>
            </a:r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68" y="2348880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13172" y="2348880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t1.gstatic.com/images?q=tbn:ANd9GcTqb06jJ1udJfWMxt5YTfZFBjz4SSezXIl-wCbwLTydPxlFrx0Vx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1"/>
            <a:ext cx="2667000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39416" y="1358592"/>
            <a:ext cx="6486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Sayı bildiren sıfatlar isimden önce gelirler ve varlıkların sayısını  belirtir.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321523426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713339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C000"/>
                </a:solidFill>
              </a:rPr>
              <a:t>Sayı bildiren sıfatlar ( ön adlar 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« ikişer balon »</a:t>
            </a:r>
          </a:p>
          <a:p>
            <a:r>
              <a:rPr lang="tr-TR" dirty="0"/>
              <a:t>i</a:t>
            </a:r>
            <a:r>
              <a:rPr lang="tr-TR" dirty="0" smtClean="0"/>
              <a:t>sim: balon</a:t>
            </a:r>
          </a:p>
          <a:p>
            <a:r>
              <a:rPr lang="tr-TR" dirty="0" smtClean="0"/>
              <a:t>sıfat: ikişer</a:t>
            </a:r>
          </a:p>
          <a:p>
            <a:pPr marL="68580" indent="0">
              <a:buNone/>
            </a:pPr>
            <a:r>
              <a:rPr lang="tr-TR" dirty="0" smtClean="0"/>
              <a:t>Bayramda her öğrenci ikişer balon getirdi.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   « üçer yumurta »</a:t>
            </a:r>
          </a:p>
          <a:p>
            <a:r>
              <a:rPr lang="tr-TR" dirty="0"/>
              <a:t>i</a:t>
            </a:r>
            <a:r>
              <a:rPr lang="tr-TR" dirty="0" smtClean="0"/>
              <a:t>sim: yumurta</a:t>
            </a:r>
          </a:p>
          <a:p>
            <a:r>
              <a:rPr lang="tr-TR" dirty="0" smtClean="0"/>
              <a:t>sıfat: üçer</a:t>
            </a:r>
          </a:p>
          <a:p>
            <a:r>
              <a:rPr lang="tr-TR" dirty="0" smtClean="0"/>
              <a:t>Buse, on beş yumurtayı üçer ritmik saydı.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79156"/>
            <a:ext cx="1083830" cy="8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01282"/>
            <a:ext cx="1083830" cy="811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41" y="2480138"/>
            <a:ext cx="710644" cy="116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44" y="2202149"/>
            <a:ext cx="710644" cy="116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593" y="2449469"/>
            <a:ext cx="710644" cy="116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051389" y="1305659"/>
            <a:ext cx="648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Sayı bildiren sıfatlar isimden önce gelirler ve </a:t>
            </a:r>
            <a:r>
              <a:rPr lang="tr-TR" dirty="0" smtClean="0"/>
              <a:t>varlıkların sayısını  belirtir.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81134800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713339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92D050"/>
                </a:solidFill>
              </a:rPr>
              <a:t>Renk belirten sıfatlar (ön adlar )</a:t>
            </a:r>
            <a:endParaRPr lang="tr-TR" dirty="0">
              <a:solidFill>
                <a:srgbClr val="92D05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« al kiraz »</a:t>
            </a:r>
          </a:p>
          <a:p>
            <a:r>
              <a:rPr lang="tr-TR" dirty="0" smtClean="0"/>
              <a:t>isim: kiraz</a:t>
            </a:r>
          </a:p>
          <a:p>
            <a:r>
              <a:rPr lang="tr-TR" dirty="0" smtClean="0"/>
              <a:t>sıfat: al (kırmızı)</a:t>
            </a:r>
          </a:p>
          <a:p>
            <a:pPr marL="68580" indent="0">
              <a:buNone/>
            </a:pPr>
            <a:r>
              <a:rPr lang="tr-TR" dirty="0" smtClean="0"/>
              <a:t>Al kirazın lezzeti bir başka.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57576" cy="3493008"/>
          </a:xfrm>
        </p:spPr>
        <p:txBody>
          <a:bodyPr/>
          <a:lstStyle/>
          <a:p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/>
          </a:p>
          <a:p>
            <a:r>
              <a:rPr lang="tr-TR" dirty="0" smtClean="0"/>
              <a:t>      «mor patlıcan» </a:t>
            </a:r>
          </a:p>
          <a:p>
            <a:r>
              <a:rPr lang="tr-TR" dirty="0" err="1"/>
              <a:t>i</a:t>
            </a:r>
            <a:r>
              <a:rPr lang="tr-TR" dirty="0" err="1" smtClean="0"/>
              <a:t>sim:patlıcan</a:t>
            </a:r>
            <a:endParaRPr lang="tr-TR" dirty="0" smtClean="0"/>
          </a:p>
          <a:p>
            <a:r>
              <a:rPr lang="tr-TR" dirty="0" err="1" smtClean="0"/>
              <a:t>sıfat:mor</a:t>
            </a:r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Pazardan mor patlıcan aldı.</a:t>
            </a:r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90" y="2329449"/>
            <a:ext cx="1207957" cy="102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15032" y="2343553"/>
            <a:ext cx="1204705" cy="102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t3.gstatic.com/images?q=tbn:ANd9GcQfMOc5uesAZw3q1rG62mxTte2AOnu7T7zrEhlgojXWfDIC0c8e-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907" y="2328723"/>
            <a:ext cx="1205862" cy="1172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3.gstatic.com/images?q=tbn:ANd9GcQfMOc5uesAZw3q1rG62mxTte2AOnu7T7zrEhlgojXWfDIC0c8e-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2668" y="2321292"/>
            <a:ext cx="1178995" cy="1172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139999" y="1322859"/>
            <a:ext cx="693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Renk bildiren sıfatlar isimden önce gelirler ve varlıkların renklerini belirtirler.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27899767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4289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92D050"/>
                </a:solidFill>
              </a:rPr>
              <a:t>Renk belirten sıfatlar (ön adlar 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sz="800" dirty="0"/>
          </a:p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C000"/>
                </a:solidFill>
              </a:rPr>
              <a:t>« turuncu portakal » </a:t>
            </a:r>
            <a:endParaRPr lang="tr-TR" dirty="0">
              <a:solidFill>
                <a:srgbClr val="FFC000"/>
              </a:solidFill>
            </a:endParaRPr>
          </a:p>
          <a:p>
            <a:r>
              <a:rPr lang="tr-TR" dirty="0" smtClean="0"/>
              <a:t>isim: portakal</a:t>
            </a:r>
            <a:endParaRPr lang="tr-TR" dirty="0"/>
          </a:p>
          <a:p>
            <a:r>
              <a:rPr lang="tr-TR" dirty="0" smtClean="0"/>
              <a:t>sıfat: turuncu</a:t>
            </a:r>
          </a:p>
          <a:p>
            <a:pPr marL="68580" indent="0">
              <a:buNone/>
            </a:pPr>
            <a:r>
              <a:rPr lang="tr-TR" dirty="0" smtClean="0"/>
              <a:t>Turuncu portakallar sulu sulu.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>
                <a:solidFill>
                  <a:srgbClr val="D6D100"/>
                </a:solidFill>
              </a:rPr>
              <a:t>« sarı limon »</a:t>
            </a:r>
          </a:p>
          <a:p>
            <a:r>
              <a:rPr lang="tr-TR" dirty="0" smtClean="0"/>
              <a:t>isim: limon</a:t>
            </a:r>
          </a:p>
          <a:p>
            <a:r>
              <a:rPr lang="tr-TR" dirty="0" smtClean="0"/>
              <a:t>sıfat: sarı</a:t>
            </a:r>
          </a:p>
          <a:p>
            <a:pPr marL="68580" indent="0">
              <a:buNone/>
            </a:pPr>
            <a:r>
              <a:rPr lang="tr-TR" dirty="0" smtClean="0"/>
              <a:t>Salataya sarı limon ilave ettin mi?</a:t>
            </a:r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5" name="AutoShape 2" descr="data:image/jpeg;base64,/9j/4AAQSkZJRgABAQAAAQABAAD/2wCEAAkGBhISEBIUEhMQFBUUFBIQDw8PEA8PEBAUFBAVFBUQFBQXHCYeFxkjGRQUHy8gIycpLCwsFR4xNTAqNSYrLCkBCQoKDgwOGg8PGikcHB0pKSksKSwqKSkpKSkpKSwpLCkpKSksKSwpKSkpKSkpKSksLCkpKSksKSksKSwpKSwsLP/AABEIAMIBAwMBIgACEQEDEQH/xAAbAAACAgMBAAAAAAAAAAAAAAAABQQGAQIDB//EADsQAAIBAwIDBQcCAwcFAAAAAAABAgMEEQUhMUFRBhITImEycYGRocHRYrFSguEHFBYjQnLxFSRDkqL/xAAaAQEAAwEBAQAAAAAAAAAAAAAAAgMEAQUG/8QAJhEAAgICAgIBAwUAAAAAAAAAAAECEQMhBBIxQVEFIjITYXGRof/aAAwDAQACEQMRAD8A9xAAAAAAAAAAAAAAMABhsAyjIg1LtjRpNqOakl/DhRX834E8+3lZvy0qaXq5yf2M0+Vig6bIPJFF3Ao0e2F1J8KS90ZP92TbbtXWXtwhJfpzF/cqXPw35/w5+oi2AQdP1enV4PEucJbP4dScbIzjNXF2iadgAASOgAAAAAAAAAAAAAAAAAAAAAAAAAAAAAAAAAAAAAAAAGAAAwUrtZ2jbbpU35VtNp+0+nuLLr194VvOXPGI+9nkta6y2zDy8rjHqvZTll6JqmTLSlkT0q4ysrnDR4EtsqQ/tbRInu1WBfb3q6jDx01xLElRYqI3guMk1s1waLNpl/344ftLj6+pXJSJVjcd2SZfxczxT/ZnYumWcDEZZSa57oyfRFwEa71KlS9ucV6cX8luV/X+1ndbp0XvwlU6ekfyIqEHN5k22+Le7PPz86ON9Y7ZW5/BcP8AE1Hl3369z8ku31WlPhJZ6S8r+pWKFv8Ap+TJfhQ7rysdDJH6hkvaRxSkWZMyVGk3F5jJr/a2OLHVm9p/+y+6NmLnwm6eiSl8jYDCeTJvJgAAAAAAAAAAAAAAAAAAABhsADGTGQyAZA0cjV1TlnCvdvquLeK6t/RHlE6256l2481Bej/dHk91HEmeVzfyMuT8iVTrkyhc4E8JnaFY8iSIWWCnfMYUNU9SrxuCRTuCFtHVItP/AFHJJs7/AMyRVYXZN024cqiSJQbciSkeq2Es0oP9K/YTdsNc8Cl3Yvz1MpekebHltT7sIx6RS+SPJ+2mrOpeVFnaD8OP8uz+uT6Dk5Hiw0vL0X5JVE4Ua2Xl8RxZXWCq0bkYULs+cb9lEWX2wqxaJdSmmVCw1PA2p6pnmWxmmi5SHKoxX9Dg5LOxHjqeUc53SOykl4JNofabdf6X8BkVe1r7pllpTzFPqj2+Dmc49X6OxZuAAegSAAAAAAAAAAAAw2DNGwDLZq5Grkcbi5jCLlJ4SWW2CNndyFd92io08rvd5/ww3+vAqms9rJVW4w8sOG3tS97FlvFyZ5mfmqLqGytz+C0Ve2Tfs0tv1S/COf8AiyXOl8pflEK3sFzR2lbJbNGJ8vP5sjbOGpa4qkJRcZLPVZX0KNqFLdl9qafF8HgRappKaeOP7lcuVKWsn9kJJlL72DKrEi4tMNrn0OP91ZHpZSbKsdY3BzjaPqdKVi2+JB4wbq4Ll/Z9pkqlXvteWO79eiK5a6ZHO7+RYrHVatKPdpScI+ijl/Q7iyY8ck5bonBbtnqJ4Fq1VyuKrfOpN/8A0y/0NcuX/wCST+EX9hFedmYzlKXmUnlt52bby9jTyebjzJJJ6Lcn31RWIVMEqnWC/wCz9Wlv7Uesc5XwIlKqee6fgp2hxSucEundiBVmSaVwVtEkx/C8fUmULpviIKNcnUK5HZOyzWVbOC3WD/y18Sk2FRLDbwWix1miopOaz6pnsfT5RjLbrRbBjYDhSvYS4STO57ikn4LQAAOgAAAAAAANWzlJnSRxkwcZhs897bdou9U8KL8seOOb5svGo3Ph0qk/4Yyf02+p4fqF23Nt82YeXNqNL2UZJehjSuNxrYXLysbFXo3AxtbzB4TeytMuEbmfJ/A5VKtSb3z+xAsNQXP4Da3rRYa7EjalbSxxZwrKUeO/3HEa0e76i64nuJQo60U3tDbtx78NnHivToyvx1Cf8KZddRpd7vYxusNcpL8kOPZr09TVxo9o18FLRWKNerOSSSXXix1Tlhfc3nRVOc4pbrEW+nNkeUinO99V6OLRPtOvUbWlPLQmtKmw40+su8jFWyyJY7K02JsrVL+vE4WtVYW5Mq1k0a1FUaFQuq264cin9puz3dzUprdbyiua6r1LrVmRbpKUXn4Gd6dohJJnlUa52p3Br2gs/BrtL2ZeaPp1RjTaPfll8Fy6lziutmXwOLGg58dkWC0hGPBfEV0JYGFGZmZbEbUKHe4k6lYLoRbOtwG8KiNEIJliRrG17u62JtnqTWz3RHq1Mrbb3kJvDLo5JYncSXjwW6nUUllGwi0y+w8Pgx6e9x8yyxv2Wp2AABoOgAAAc5HGbO8iLWZxkWKu0kv+2qr9P3R4pqLxNntOr+alOPWLPH9Zt/MzBylZnyeRcpkqjWF+TrCZ5MolY9t7oZ2moY5lZpViXRrlDVHUy1U9U9QqahnmV6FwdVXONsWTrm4zkuvZ+lGrbU5+mJe+Lx9jzatdbHoXYGpmy/nml8l+TfwLU2v2Ow2zzm6ue9VqS6zk/nJnKVQh1KjUpJ9WvqYdTYyyW2VjS2rbDG2riG3qbE+jWM8okkyz2l81zGVO+yirUq5Mp3IUmixMfu7OFxcC6NYxOvsRk2yVlb7ZyXdhLn3u7t+r/g0sIqMUg7Ry7yiuklJ/AjW9bY0U/wBNL+TO/I4jU3JlKuJYViVTqlLRJMsVldYLDQuV3UUmhcDK31BrYshKixMs07pEWpXFS1AxO8ydlOztju3r7otdjW70E/gUS0r5wXHQpf5b956X0+X3V8k4PYyAAPaLgAAANZEO5JjIl1HY4yLK7qdfCZ59rFFNvBetaWzPP9QqtTfTmZcqtGeQir225wSwNamGR50jzpQKiNGZ2hUMOmYwZ3AEmNc6wuCDFs6xTILGcsK9fieq9k6To2VKL9pp1Je+Tyvpg820bS/Eqpz9hNOS/i/Sek1L+MYZbSWOey9x6PFh0uTJQ1s8x7SWnhXVVLg5OcfdJ5+/0IXdLV2goxuJJx3a272NsdBatCf8X0ZlyuCk9kRTSqEyhWJdPs9Hi5v4IkQ7N9Jtf7lsY5NDZzp1STSqmlTRKsFlYmv0vf5GlFfMh1skmMKdQ5VrjZhCWEQLurnZE1jvRJs7U7HxKVWT5qUY/BfkrtCoWuFyo00lyRVatPE3jhnK/B6GXFUEl6KmSqdQlwmQFwO0ZmFxOoYU6xIhcCyMzvCRDqSGUa52hVyQKcGM7S25nVjbZ0Z6euBe9Ehil72U/TLZuSS4l8t6Xdio9Fg9fg46dl+NHQAA9UuAAAAwzjWhsdzWaAKxrNtlM8+1e03Z6rf0MplL1rTeJROJnmjzi4zB+nQ1heJjbUrBrOxX7mzeTJKFlNE9TTMqKEyU1wb+O51pzqv/AIKXjZyhxGmjWpdRW0d39CNb6fUnxb93Ac2+jKnBzktorL/BKOOts4FhcuC9XwXJerJarSm9237/ALdEJ4Vstjixe6MObK5OvR0cWNlt9jtXorDwd7V5RG7RUKyhF0f5nxK2ixKyE248ff8AEl2U+89xVUuMpJvcY6PvIqS2R9juNmmtiDf6Ums43+pYKVFKOV8iFOXX4lkoUWNFNvZxprzPHRc37kKYTlUlnGFyRaNb06NTlunlM0sdGxyNvGqav2ippia4pvuiR1e7PzcOfp6l7vtL8vAp2q2LTZpyR0RaOsaCa23NXQYttruVN9V0/A2tr6M16mKUAYjRZNtqRmFPJMtqJFRJEyjbxSTf7EyhFyaUUQlqMG+6sya2zHh8yzaFS4PGDTDE2yS2PNB0jw4qUvafBdPUcmlH2UbnrQgoRpGtKkAABM6AAAAGGZMMAj14ZE19Y5H8okarRycaINFF1DRc8hBddn/Q9Kr2ZAq6euhU4lLiecf4d9CVb9nV0Lq9OXQ3hYoh0IdSv2ehpciD2xj4dOnBf63KT90EsfWS+Rd6dvgpf9okPPT9KcvrL+iIZVUGdapFLp1F3thtaVyvKeGTKFzg8Wa2Vl90mupE6/bVOSb2x8ClWWpuDymN62vKVKUeq4epOEl7JdtCSdfzvHJ7DXS73uyRWVW8z95MoXBS1uyCZf6errGxwle7lWpXvqSqd3k5KVk+w/rQ7y2Gmj0FOlF81mL96eP2wJdOr5RZuylHMKi/Xn5r+ht4X5/yicVbNLyxzFbdSqaxo+c7HpF1a7Ci60/PI9WULJSgeN3+mOLewv8ACafQ9Vv9AT5CWr2V34GWWJlDiVG1q1eUn9GNre1rVNpSk104L6FgtOzGORYLHREuRKOE6osSaRoWMbF002y7qRta2SXIZUaRqjCi+EKO9NbGwAXF4AAAAAAAAAABgw4mwAEedMi1KJPkjjOJxkWhdKiaeGS6kSPMiVtHNlO7f0cqnL0cfqn9y3TkJO0lDxKMlzXmX3+hXkVxohLweQXUO7I0jVGWo2+4mqRaPJnDZSToXODt/fRUqpnxSroRJUq253o1xc58DtSqBxODenXJ1vWE9GQysobopcDqLRp0+Be+ykPJN9Wv2ZQdNW6PStBod2ivXf7fY9HhQ+6/g0YvIwaI1W2JQHrUaGrFc7RHJ2C6Dbw0Y8I5RHqLIWS6EiFuS/DNlAUOpxhSO8UCRkkSoAAAdAAAAAAAAAAAAAAAw0c5o6s0kgCHVRDqsn1Yi+4IsqkQq9QUXtzxGFyxBqEyplTKpq1FKT6PdCS4t8jjXK+Nvj7hPC5T4mLJGmVNEGpas0VBjTCZjwSqiAvVuSKdAk+Ed6VM40DS3ojizpHC3tx9pmn5ayRULOob9m9Mc5x6Ho0IJJJcEsIQ6FRUEsFgPU4+PpE2YlSAAA0FoAAAAAAAAAAAAAAAAAAAAAAAAAAAAABq0bGADhUiQLimM5I4VaRxkWiv3VIr+o0C5V7YTX1kQaKZRPMNYp5m/kI7ikXTVdPw3sV27tTLJbKmJldSidY6oueTWvQIrolXRHKQwWqx9fkdKOrLPBi6nbNjOy07LHQjQ4sb5vGI/Flu0alJ4bEmk6Zw2LnpdnjBfDHR2KHunx2Q5jwF1rTGMeBrSNkFRkAA6TAAAAAAAAAAAAAAAAAAAAAAAAAAAAAAMAABhmsjAA4cKotukZAiyDKpq8VllS1CK3ADPIzyElwiMkAFZAk0Iod2EVtsgAnEFp05cCzWCAC6JZEc25MQAWmlGQAASAAAAAAAAAAAAAAAAAAAAAAP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4" descr="data:image/jpeg;base64,/9j/4AAQSkZJRgABAQAAAQABAAD/2wCEAAkGBhISEBIUEhMQFBUUFBIQDw8PEA8PEBAUFBAVFBUQFBQXHCYeFxkjGRQUHy8gIycpLCwsFR4xNTAqNSYrLCkBCQoKDgwOGg8PGikcHB0pKSksKSwqKSkpKSkpKSwpLCkpKSksKSwpKSkpKSkpKSksLCkpKSksKSksKSwpKSwsLP/AABEIAMIBAwMBIgACEQEDEQH/xAAbAAACAgMBAAAAAAAAAAAAAAAABQQGAQIDB//EADsQAAIBAwIDBQcCAwcFAAAAAAABAgMEEQUhMUFRBhITImEycYGRocHRYrFSguEHFBYjQnLxFSRDkqL/xAAaAQEAAwEBAQAAAAAAAAAAAAAAAgMEAQUG/8QAJhEAAgICAgIBAwUAAAAAAAAAAAECEQMhBBIxQVEFIjITYXGRof/aAAwDAQACEQMRAD8A9xAAAAAAAAAAAAAAMABhsAyjIg1LtjRpNqOakl/DhRX834E8+3lZvy0qaXq5yf2M0+Vig6bIPJFF3Ao0e2F1J8KS90ZP92TbbtXWXtwhJfpzF/cqXPw35/w5+oi2AQdP1enV4PEucJbP4dScbIzjNXF2iadgAASOgAAAAAAAAAAAAAAAAAAAAAAAAAAAAAAAAAAAAAAAAGAAAwUrtZ2jbbpU35VtNp+0+nuLLr194VvOXPGI+9nkta6y2zDy8rjHqvZTll6JqmTLSlkT0q4ysrnDR4EtsqQ/tbRInu1WBfb3q6jDx01xLElRYqI3guMk1s1waLNpl/344ftLj6+pXJSJVjcd2SZfxczxT/ZnYumWcDEZZSa57oyfRFwEa71KlS9ucV6cX8luV/X+1ndbp0XvwlU6ekfyIqEHN5k22+Le7PPz86ON9Y7ZW5/BcP8AE1Hl3369z8ku31WlPhJZ6S8r+pWKFv8Ap+TJfhQ7rysdDJH6hkvaRxSkWZMyVGk3F5jJr/a2OLHVm9p/+y+6NmLnwm6eiSl8jYDCeTJvJgAAAAAAAAAAAAAAAAAAABhsADGTGQyAZA0cjV1TlnCvdvquLeK6t/RHlE6256l2481Bej/dHk91HEmeVzfyMuT8iVTrkyhc4E8JnaFY8iSIWWCnfMYUNU9SrxuCRTuCFtHVItP/AFHJJs7/AMyRVYXZN024cqiSJQbciSkeq2Es0oP9K/YTdsNc8Cl3Yvz1MpekebHltT7sIx6RS+SPJ+2mrOpeVFnaD8OP8uz+uT6Dk5Hiw0vL0X5JVE4Ua2Xl8RxZXWCq0bkYULs+cb9lEWX2wqxaJdSmmVCw1PA2p6pnmWxmmi5SHKoxX9Dg5LOxHjqeUc53SOykl4JNofabdf6X8BkVe1r7pllpTzFPqj2+Dmc49X6OxZuAAegSAAAAAAAAAAAAw2DNGwDLZq5Grkcbi5jCLlJ4SWW2CNndyFd92io08rvd5/ww3+vAqms9rJVW4w8sOG3tS97FlvFyZ5mfmqLqGytz+C0Ve2Tfs0tv1S/COf8AiyXOl8pflEK3sFzR2lbJbNGJ8vP5sjbOGpa4qkJRcZLPVZX0KNqFLdl9qafF8HgRappKaeOP7lcuVKWsn9kJJlL72DKrEi4tMNrn0OP91ZHpZSbKsdY3BzjaPqdKVi2+JB4wbq4Ll/Z9pkqlXvteWO79eiK5a6ZHO7+RYrHVatKPdpScI+ijl/Q7iyY8ck5bonBbtnqJ4Fq1VyuKrfOpN/8A0y/0NcuX/wCST+EX9hFedmYzlKXmUnlt52bby9jTyebjzJJJ6Lcn31RWIVMEqnWC/wCz9Wlv7Uesc5XwIlKqee6fgp2hxSucEundiBVmSaVwVtEkx/C8fUmULpviIKNcnUK5HZOyzWVbOC3WD/y18Sk2FRLDbwWix1miopOaz6pnsfT5RjLbrRbBjYDhSvYS4STO57ikn4LQAAOgAAAAAAANWzlJnSRxkwcZhs897bdou9U8KL8seOOb5svGo3Ph0qk/4Yyf02+p4fqF23Nt82YeXNqNL2UZJehjSuNxrYXLysbFXo3AxtbzB4TeytMuEbmfJ/A5VKtSb3z+xAsNQXP4Da3rRYa7EjalbSxxZwrKUeO/3HEa0e76i64nuJQo60U3tDbtx78NnHivToyvx1Cf8KZddRpd7vYxusNcpL8kOPZr09TVxo9o18FLRWKNerOSSSXXix1Tlhfc3nRVOc4pbrEW+nNkeUinO99V6OLRPtOvUbWlPLQmtKmw40+su8jFWyyJY7K02JsrVL+vE4WtVYW5Mq1k0a1FUaFQuq264cin9puz3dzUprdbyiua6r1LrVmRbpKUXn4Gd6dohJJnlUa52p3Br2gs/BrtL2ZeaPp1RjTaPfll8Fy6lziutmXwOLGg58dkWC0hGPBfEV0JYGFGZmZbEbUKHe4k6lYLoRbOtwG8KiNEIJliRrG17u62JtnqTWz3RHq1Mrbb3kJvDLo5JYncSXjwW6nUUllGwi0y+w8Pgx6e9x8yyxv2Wp2AABoOgAAAc5HGbO8iLWZxkWKu0kv+2qr9P3R4pqLxNntOr+alOPWLPH9Zt/MzBylZnyeRcpkqjWF+TrCZ5MolY9t7oZ2moY5lZpViXRrlDVHUy1U9U9QqahnmV6FwdVXONsWTrm4zkuvZ+lGrbU5+mJe+Lx9jzatdbHoXYGpmy/nml8l+TfwLU2v2Ow2zzm6ue9VqS6zk/nJnKVQh1KjUpJ9WvqYdTYyyW2VjS2rbDG2riG3qbE+jWM8okkyz2l81zGVO+yirUq5Mp3IUmixMfu7OFxcC6NYxOvsRk2yVlb7ZyXdhLn3u7t+r/g0sIqMUg7Ry7yiuklJ/AjW9bY0U/wBNL+TO/I4jU3JlKuJYViVTqlLRJMsVldYLDQuV3UUmhcDK31BrYshKixMs07pEWpXFS1AxO8ydlOztju3r7otdjW70E/gUS0r5wXHQpf5b956X0+X3V8k4PYyAAPaLgAAANZEO5JjIl1HY4yLK7qdfCZ59rFFNvBetaWzPP9QqtTfTmZcqtGeQir225wSwNamGR50jzpQKiNGZ2hUMOmYwZ3AEmNc6wuCDFs6xTILGcsK9fieq9k6To2VKL9pp1Je+Tyvpg820bS/Eqpz9hNOS/i/Sek1L+MYZbSWOey9x6PFh0uTJQ1s8x7SWnhXVVLg5OcfdJ5+/0IXdLV2goxuJJx3a272NsdBatCf8X0ZlyuCk9kRTSqEyhWJdPs9Hi5v4IkQ7N9Jtf7lsY5NDZzp1STSqmlTRKsFlYmv0vf5GlFfMh1skmMKdQ5VrjZhCWEQLurnZE1jvRJs7U7HxKVWT5qUY/BfkrtCoWuFyo00lyRVatPE3jhnK/B6GXFUEl6KmSqdQlwmQFwO0ZmFxOoYU6xIhcCyMzvCRDqSGUa52hVyQKcGM7S25nVjbZ0Z6euBe9Ehil72U/TLZuSS4l8t6Xdio9Fg9fg46dl+NHQAA9UuAAAAwzjWhsdzWaAKxrNtlM8+1e03Z6rf0MplL1rTeJROJnmjzi4zB+nQ1heJjbUrBrOxX7mzeTJKFlNE9TTMqKEyU1wb+O51pzqv/AIKXjZyhxGmjWpdRW0d39CNb6fUnxb93Ac2+jKnBzktorL/BKOOts4FhcuC9XwXJerJarSm9237/ALdEJ4Vstjixe6MObK5OvR0cWNlt9jtXorDwd7V5RG7RUKyhF0f5nxK2ixKyE248ff8AEl2U+89xVUuMpJvcY6PvIqS2R9juNmmtiDf6Ums43+pYKVFKOV8iFOXX4lkoUWNFNvZxprzPHRc37kKYTlUlnGFyRaNb06NTlunlM0sdGxyNvGqav2ippia4pvuiR1e7PzcOfp6l7vtL8vAp2q2LTZpyR0RaOsaCa23NXQYttruVN9V0/A2tr6M16mKUAYjRZNtqRmFPJMtqJFRJEyjbxSTf7EyhFyaUUQlqMG+6sya2zHh8yzaFS4PGDTDE2yS2PNB0jw4qUvafBdPUcmlH2UbnrQgoRpGtKkAABM6AAAAGGZMMAj14ZE19Y5H8okarRycaINFF1DRc8hBddn/Q9Kr2ZAq6euhU4lLiecf4d9CVb9nV0Lq9OXQ3hYoh0IdSv2ehpciD2xj4dOnBf63KT90EsfWS+Rd6dvgpf9okPPT9KcvrL+iIZVUGdapFLp1F3thtaVyvKeGTKFzg8Wa2Vl90mupE6/bVOSb2x8ClWWpuDymN62vKVKUeq4epOEl7JdtCSdfzvHJ7DXS73uyRWVW8z95MoXBS1uyCZf6errGxwle7lWpXvqSqd3k5KVk+w/rQ7y2Gmj0FOlF81mL96eP2wJdOr5RZuylHMKi/Xn5r+ht4X5/yicVbNLyxzFbdSqaxo+c7HpF1a7Ci60/PI9WULJSgeN3+mOLewv8ACafQ9Vv9AT5CWr2V34GWWJlDiVG1q1eUn9GNre1rVNpSk104L6FgtOzGORYLHREuRKOE6osSaRoWMbF002y7qRta2SXIZUaRqjCi+EKO9NbGwAXF4AAAAAAAAAABgw4mwAEedMi1KJPkjjOJxkWhdKiaeGS6kSPMiVtHNlO7f0cqnL0cfqn9y3TkJO0lDxKMlzXmX3+hXkVxohLweQXUO7I0jVGWo2+4mqRaPJnDZSToXODt/fRUqpnxSroRJUq253o1xc58DtSqBxODenXJ1vWE9GQysobopcDqLRp0+Be+ykPJN9Wv2ZQdNW6PStBod2ivXf7fY9HhQ+6/g0YvIwaI1W2JQHrUaGrFc7RHJ2C6Dbw0Y8I5RHqLIWS6EiFuS/DNlAUOpxhSO8UCRkkSoAAAdAAAAAAAAAAAAAAAw0c5o6s0kgCHVRDqsn1Yi+4IsqkQq9QUXtzxGFyxBqEyplTKpq1FKT6PdCS4t8jjXK+Nvj7hPC5T4mLJGmVNEGpas0VBjTCZjwSqiAvVuSKdAk+Ed6VM40DS3ojizpHC3tx9pmn5ayRULOob9m9Mc5x6Ho0IJJJcEsIQ6FRUEsFgPU4+PpE2YlSAAA0FoAAAAAAAAAAAAAAAAAAAAAAAAAAAAABq0bGADhUiQLimM5I4VaRxkWiv3VIr+o0C5V7YTX1kQaKZRPMNYp5m/kI7ikXTVdPw3sV27tTLJbKmJldSidY6oueTWvQIrolXRHKQwWqx9fkdKOrLPBi6nbNjOy07LHQjQ4sb5vGI/Flu0alJ4bEmk6Zw2LnpdnjBfDHR2KHunx2Q5jwF1rTGMeBrSNkFRkAA6TAAAAAAAAAAAAAAAAAAAAAAAAAAAAAAMAABhmsjAA4cKotukZAiyDKpq8VllS1CK3ADPIzyElwiMkAFZAk0Iod2EVtsgAnEFp05cCzWCAC6JZEc25MQAWmlGQAASAAAAAAAAAAAAAAAAAAAAAAP/9k="/>
          <p:cNvSpPr>
            <a:spLocks noChangeAspect="1" noChangeArrowheads="1"/>
          </p:cNvSpPr>
          <p:nvPr/>
        </p:nvSpPr>
        <p:spPr bwMode="auto">
          <a:xfrm>
            <a:off x="152400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data:image/jpeg;base64,/9j/4AAQSkZJRgABAQAAAQABAAD/2wCEAAkGBhISEBIUEhMQFBUUFBIQDw8PEA8PEBAUFBAVFBUQFBQXHCYeFxkjGRQUHy8gIycpLCwsFR4xNTAqNSYrLCkBCQoKDgwOGg8PGikcHB0pKSksKSwqKSkpKSkpKSwpLCkpKSksKSwpKSkpKSkpKSksLCkpKSksKSksKSwpKSwsLP/AABEIAMIBAwMBIgACEQEDEQH/xAAbAAACAgMBAAAAAAAAAAAAAAAABQQGAQIDB//EADsQAAIBAwIDBQcCAwcFAAAAAAABAgMEEQUhMUFRBhITImEycYGRocHRYrFSguEHFBYjQnLxFSRDkqL/xAAaAQEAAwEBAQAAAAAAAAAAAAAAAgMEAQUG/8QAJhEAAgICAgIBAwUAAAAAAAAAAAECEQMhBBIxQVEFIjITYXGRof/aAAwDAQACEQMRAD8A9xAAAAAAAAAAAAAAMABhsAyjIg1LtjRpNqOakl/DhRX834E8+3lZvy0qaXq5yf2M0+Vig6bIPJFF3Ao0e2F1J8KS90ZP92TbbtXWXtwhJfpzF/cqXPw35/w5+oi2AQdP1enV4PEucJbP4dScbIzjNXF2iadgAASOgAAAAAAAAAAAAAAAAAAAAAAAAAAAAAAAAAAAAAAAAGAAAwUrtZ2jbbpU35VtNp+0+nuLLr194VvOXPGI+9nkta6y2zDy8rjHqvZTll6JqmTLSlkT0q4ysrnDR4EtsqQ/tbRInu1WBfb3q6jDx01xLElRYqI3guMk1s1waLNpl/344ftLj6+pXJSJVjcd2SZfxczxT/ZnYumWcDEZZSa57oyfRFwEa71KlS9ucV6cX8luV/X+1ndbp0XvwlU6ekfyIqEHN5k22+Le7PPz86ON9Y7ZW5/BcP8AE1Hl3369z8ku31WlPhJZ6S8r+pWKFv8Ap+TJfhQ7rysdDJH6hkvaRxSkWZMyVGk3F5jJr/a2OLHVm9p/+y+6NmLnwm6eiSl8jYDCeTJvJgAAAAAAAAAAAAAAAAAAABhsADGTGQyAZA0cjV1TlnCvdvquLeK6t/RHlE6256l2481Bej/dHk91HEmeVzfyMuT8iVTrkyhc4E8JnaFY8iSIWWCnfMYUNU9SrxuCRTuCFtHVItP/AFHJJs7/AMyRVYXZN024cqiSJQbciSkeq2Es0oP9K/YTdsNc8Cl3Yvz1MpekebHltT7sIx6RS+SPJ+2mrOpeVFnaD8OP8uz+uT6Dk5Hiw0vL0X5JVE4Ua2Xl8RxZXWCq0bkYULs+cb9lEWX2wqxaJdSmmVCw1PA2p6pnmWxmmi5SHKoxX9Dg5LOxHjqeUc53SOykl4JNofabdf6X8BkVe1r7pllpTzFPqj2+Dmc49X6OxZuAAegSAAAAAAAAAAAAw2DNGwDLZq5Grkcbi5jCLlJ4SWW2CNndyFd92io08rvd5/ww3+vAqms9rJVW4w8sOG3tS97FlvFyZ5mfmqLqGytz+C0Ve2Tfs0tv1S/COf8AiyXOl8pflEK3sFzR2lbJbNGJ8vP5sjbOGpa4qkJRcZLPVZX0KNqFLdl9qafF8HgRappKaeOP7lcuVKWsn9kJJlL72DKrEi4tMNrn0OP91ZHpZSbKsdY3BzjaPqdKVi2+JB4wbq4Ll/Z9pkqlXvteWO79eiK5a6ZHO7+RYrHVatKPdpScI+ijl/Q7iyY8ck5bonBbtnqJ4Fq1VyuKrfOpN/8A0y/0NcuX/wCST+EX9hFedmYzlKXmUnlt52bby9jTyebjzJJJ6Lcn31RWIVMEqnWC/wCz9Wlv7Uesc5XwIlKqee6fgp2hxSucEundiBVmSaVwVtEkx/C8fUmULpviIKNcnUK5HZOyzWVbOC3WD/y18Sk2FRLDbwWix1miopOaz6pnsfT5RjLbrRbBjYDhSvYS4STO57ikn4LQAAOgAAAAAAANWzlJnSRxkwcZhs897bdou9U8KL8seOOb5svGo3Ph0qk/4Yyf02+p4fqF23Nt82YeXNqNL2UZJehjSuNxrYXLysbFXo3AxtbzB4TeytMuEbmfJ/A5VKtSb3z+xAsNQXP4Da3rRYa7EjalbSxxZwrKUeO/3HEa0e76i64nuJQo60U3tDbtx78NnHivToyvx1Cf8KZddRpd7vYxusNcpL8kOPZr09TVxo9o18FLRWKNerOSSSXXix1Tlhfc3nRVOc4pbrEW+nNkeUinO99V6OLRPtOvUbWlPLQmtKmw40+su8jFWyyJY7K02JsrVL+vE4WtVYW5Mq1k0a1FUaFQuq264cin9puz3dzUprdbyiua6r1LrVmRbpKUXn4Gd6dohJJnlUa52p3Br2gs/BrtL2ZeaPp1RjTaPfll8Fy6lziutmXwOLGg58dkWC0hGPBfEV0JYGFGZmZbEbUKHe4k6lYLoRbOtwG8KiNEIJliRrG17u62JtnqTWz3RHq1Mrbb3kJvDLo5JYncSXjwW6nUUllGwi0y+w8Pgx6e9x8yyxv2Wp2AABoOgAAAc5HGbO8iLWZxkWKu0kv+2qr9P3R4pqLxNntOr+alOPWLPH9Zt/MzBylZnyeRcpkqjWF+TrCZ5MolY9t7oZ2moY5lZpViXRrlDVHUy1U9U9QqahnmV6FwdVXONsWTrm4zkuvZ+lGrbU5+mJe+Lx9jzatdbHoXYGpmy/nml8l+TfwLU2v2Ow2zzm6ue9VqS6zk/nJnKVQh1KjUpJ9WvqYdTYyyW2VjS2rbDG2riG3qbE+jWM8okkyz2l81zGVO+yirUq5Mp3IUmixMfu7OFxcC6NYxOvsRk2yVlb7ZyXdhLn3u7t+r/g0sIqMUg7Ry7yiuklJ/AjW9bY0U/wBNL+TO/I4jU3JlKuJYViVTqlLRJMsVldYLDQuV3UUmhcDK31BrYshKixMs07pEWpXFS1AxO8ydlOztju3r7otdjW70E/gUS0r5wXHQpf5b956X0+X3V8k4PYyAAPaLgAAANZEO5JjIl1HY4yLK7qdfCZ59rFFNvBetaWzPP9QqtTfTmZcqtGeQir225wSwNamGR50jzpQKiNGZ2hUMOmYwZ3AEmNc6wuCDFs6xTILGcsK9fieq9k6To2VKL9pp1Je+Tyvpg820bS/Eqpz9hNOS/i/Sek1L+MYZbSWOey9x6PFh0uTJQ1s8x7SWnhXVVLg5OcfdJ5+/0IXdLV2goxuJJx3a272NsdBatCf8X0ZlyuCk9kRTSqEyhWJdPs9Hi5v4IkQ7N9Jtf7lsY5NDZzp1STSqmlTRKsFlYmv0vf5GlFfMh1skmMKdQ5VrjZhCWEQLurnZE1jvRJs7U7HxKVWT5qUY/BfkrtCoWuFyo00lyRVatPE3jhnK/B6GXFUEl6KmSqdQlwmQFwO0ZmFxOoYU6xIhcCyMzvCRDqSGUa52hVyQKcGM7S25nVjbZ0Z6euBe9Ehil72U/TLZuSS4l8t6Xdio9Fg9fg46dl+NHQAA9UuAAAAwzjWhsdzWaAKxrNtlM8+1e03Z6rf0MplL1rTeJROJnmjzi4zB+nQ1heJjbUrBrOxX7mzeTJKFlNE9TTMqKEyU1wb+O51pzqv/AIKXjZyhxGmjWpdRW0d39CNb6fUnxb93Ac2+jKnBzktorL/BKOOts4FhcuC9XwXJerJarSm9237/ALdEJ4Vstjixe6MObK5OvR0cWNlt9jtXorDwd7V5RG7RUKyhF0f5nxK2ixKyE248ff8AEl2U+89xVUuMpJvcY6PvIqS2R9juNmmtiDf6Ums43+pYKVFKOV8iFOXX4lkoUWNFNvZxprzPHRc37kKYTlUlnGFyRaNb06NTlunlM0sdGxyNvGqav2ippia4pvuiR1e7PzcOfp6l7vtL8vAp2q2LTZpyR0RaOsaCa23NXQYttruVN9V0/A2tr6M16mKUAYjRZNtqRmFPJMtqJFRJEyjbxSTf7EyhFyaUUQlqMG+6sya2zHh8yzaFS4PGDTDE2yS2PNB0jw4qUvafBdPUcmlH2UbnrQgoRpGtKkAABM6AAAAGGZMMAj14ZE19Y5H8okarRycaINFF1DRc8hBddn/Q9Kr2ZAq6euhU4lLiecf4d9CVb9nV0Lq9OXQ3hYoh0IdSv2ehpciD2xj4dOnBf63KT90EsfWS+Rd6dvgpf9okPPT9KcvrL+iIZVUGdapFLp1F3thtaVyvKeGTKFzg8Wa2Vl90mupE6/bVOSb2x8ClWWpuDymN62vKVKUeq4epOEl7JdtCSdfzvHJ7DXS73uyRWVW8z95MoXBS1uyCZf6errGxwle7lWpXvqSqd3k5KVk+w/rQ7y2Gmj0FOlF81mL96eP2wJdOr5RZuylHMKi/Xn5r+ht4X5/yicVbNLyxzFbdSqaxo+c7HpF1a7Ci60/PI9WULJSgeN3+mOLewv8ACafQ9Vv9AT5CWr2V34GWWJlDiVG1q1eUn9GNre1rVNpSk104L6FgtOzGORYLHREuRKOE6osSaRoWMbF002y7qRta2SXIZUaRqjCi+EKO9NbGwAXF4AAAAAAAAAABgw4mwAEedMi1KJPkjjOJxkWhdKiaeGS6kSPMiVtHNlO7f0cqnL0cfqn9y3TkJO0lDxKMlzXmX3+hXkVxohLweQXUO7I0jVGWo2+4mqRaPJnDZSToXODt/fRUqpnxSroRJUq253o1xc58DtSqBxODenXJ1vWE9GQysobopcDqLRp0+Be+ykPJN9Wv2ZQdNW6PStBod2ivXf7fY9HhQ+6/g0YvIwaI1W2JQHrUaGrFc7RHJ2C6Dbw0Y8I5RHqLIWS6EiFuS/DNlAUOpxhSO8UCRkkSoAAAdAAAAAAAAAAAAAAAw0c5o6s0kgCHVRDqsn1Yi+4IsqkQq9QUXtzxGFyxBqEyplTKpq1FKT6PdCS4t8jjXK+Nvj7hPC5T4mLJGmVNEGpas0VBjTCZjwSqiAvVuSKdAk+Ed6VM40DS3ojizpHC3tx9pmn5ayRULOob9m9Mc5x6Ho0IJJJcEsIQ6FRUEsFgPU4+PpE2YlSAAA0FoAAAAAAAAAAAAAAAAAAAAAAAAAAAAABq0bGADhUiQLimM5I4VaRxkWiv3VIr+o0C5V7YTX1kQaKZRPMNYp5m/kI7ikXTVdPw3sV27tTLJbKmJldSidY6oueTWvQIrolXRHKQwWqx9fkdKOrLPBi6nbNjOy07LHQjQ4sb5vGI/Flu0alJ4bEmk6Zw2LnpdnjBfDHR2KHunx2Q5jwF1rTGMeBrSNkFRkAA6TAAAAAAAAAAAAAAAAAAAAAAAAAAAAAAMAABhmsjAA4cKotukZAiyDKpq8VllS1CK3ADPIzyElwiMkAFZAk0Iod2EVtsgAnEFp05cCzWCAC6JZEc25MQAWmlGQAASAAAAAAAAAAAAAAAAAAAAAAP/9k="/>
          <p:cNvSpPr>
            <a:spLocks noChangeAspect="1" noChangeArrowheads="1"/>
          </p:cNvSpPr>
          <p:nvPr/>
        </p:nvSpPr>
        <p:spPr bwMode="auto">
          <a:xfrm>
            <a:off x="304800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8" descr="data:image/jpeg;base64,/9j/4AAQSkZJRgABAQAAAQABAAD/2wCEAAkGBhISEBIUEhMQFBUUFBIQDw8PEA8PEBAUFBAVFBUQFBQXHCYeFxkjGRQUHy8gIycpLCwsFR4xNTAqNSYrLCkBCQoKDgwOGg8PGikcHB0pKSksKSwqKSkpKSkpKSwpLCkpKSksKSwpKSkpKSkpKSksLCkpKSksKSksKSwpKSwsLP/AABEIAMIBAwMBIgACEQEDEQH/xAAbAAACAgMBAAAAAAAAAAAAAAAABQQGAQIDB//EADsQAAIBAwIDBQcCAwcFAAAAAAABAgMEEQUhMUFRBhITImEycYGRocHRYrFSguEHFBYjQnLxFSRDkqL/xAAaAQEAAwEBAQAAAAAAAAAAAAAAAgMEAQUG/8QAJhEAAgICAgIBAwUAAAAAAAAAAAECEQMhBBIxQVEFIjITYXGRof/aAAwDAQACEQMRAD8A9xAAAAAAAAAAAAAAMABhsAyjIg1LtjRpNqOakl/DhRX834E8+3lZvy0qaXq5yf2M0+Vig6bIPJFF3Ao0e2F1J8KS90ZP92TbbtXWXtwhJfpzF/cqXPw35/w5+oi2AQdP1enV4PEucJbP4dScbIzjNXF2iadgAASOgAAAAAAAAAAAAAAAAAAAAAAAAAAAAAAAAAAAAAAAAGAAAwUrtZ2jbbpU35VtNp+0+nuLLr194VvOXPGI+9nkta6y2zDy8rjHqvZTll6JqmTLSlkT0q4ysrnDR4EtsqQ/tbRInu1WBfb3q6jDx01xLElRYqI3guMk1s1waLNpl/344ftLj6+pXJSJVjcd2SZfxczxT/ZnYumWcDEZZSa57oyfRFwEa71KlS9ucV6cX8luV/X+1ndbp0XvwlU6ekfyIqEHN5k22+Le7PPz86ON9Y7ZW5/BcP8AE1Hl3369z8ku31WlPhJZ6S8r+pWKFv8Ap+TJfhQ7rysdDJH6hkvaRxSkWZMyVGk3F5jJr/a2OLHVm9p/+y+6NmLnwm6eiSl8jYDCeTJvJgAAAAAAAAAAAAAAAAAAABhsADGTGQyAZA0cjV1TlnCvdvquLeK6t/RHlE6256l2481Bej/dHk91HEmeVzfyMuT8iVTrkyhc4E8JnaFY8iSIWWCnfMYUNU9SrxuCRTuCFtHVItP/AFHJJs7/AMyRVYXZN024cqiSJQbciSkeq2Es0oP9K/YTdsNc8Cl3Yvz1MpekebHltT7sIx6RS+SPJ+2mrOpeVFnaD8OP8uz+uT6Dk5Hiw0vL0X5JVE4Ua2Xl8RxZXWCq0bkYULs+cb9lEWX2wqxaJdSmmVCw1PA2p6pnmWxmmi5SHKoxX9Dg5LOxHjqeUc53SOykl4JNofabdf6X8BkVe1r7pllpTzFPqj2+Dmc49X6OxZuAAegSAAAAAAAAAAAAw2DNGwDLZq5Grkcbi5jCLlJ4SWW2CNndyFd92io08rvd5/ww3+vAqms9rJVW4w8sOG3tS97FlvFyZ5mfmqLqGytz+C0Ve2Tfs0tv1S/COf8AiyXOl8pflEK3sFzR2lbJbNGJ8vP5sjbOGpa4qkJRcZLPVZX0KNqFLdl9qafF8HgRappKaeOP7lcuVKWsn9kJJlL72DKrEi4tMNrn0OP91ZHpZSbKsdY3BzjaPqdKVi2+JB4wbq4Ll/Z9pkqlXvteWO79eiK5a6ZHO7+RYrHVatKPdpScI+ijl/Q7iyY8ck5bonBbtnqJ4Fq1VyuKrfOpN/8A0y/0NcuX/wCST+EX9hFedmYzlKXmUnlt52bby9jTyebjzJJJ6Lcn31RWIVMEqnWC/wCz9Wlv7Uesc5XwIlKqee6fgp2hxSucEundiBVmSaVwVtEkx/C8fUmULpviIKNcnUK5HZOyzWVbOC3WD/y18Sk2FRLDbwWix1miopOaz6pnsfT5RjLbrRbBjYDhSvYS4STO57ikn4LQAAOgAAAAAAANWzlJnSRxkwcZhs897bdou9U8KL8seOOb5svGo3Ph0qk/4Yyf02+p4fqF23Nt82YeXNqNL2UZJehjSuNxrYXLysbFXo3AxtbzB4TeytMuEbmfJ/A5VKtSb3z+xAsNQXP4Da3rRYa7EjalbSxxZwrKUeO/3HEa0e76i64nuJQo60U3tDbtx78NnHivToyvx1Cf8KZddRpd7vYxusNcpL8kOPZr09TVxo9o18FLRWKNerOSSSXXix1Tlhfc3nRVOc4pbrEW+nNkeUinO99V6OLRPtOvUbWlPLQmtKmw40+su8jFWyyJY7K02JsrVL+vE4WtVYW5Mq1k0a1FUaFQuq264cin9puz3dzUprdbyiua6r1LrVmRbpKUXn4Gd6dohJJnlUa52p3Br2gs/BrtL2ZeaPp1RjTaPfll8Fy6lziutmXwOLGg58dkWC0hGPBfEV0JYGFGZmZbEbUKHe4k6lYLoRbOtwG8KiNEIJliRrG17u62JtnqTWz3RHq1Mrbb3kJvDLo5JYncSXjwW6nUUllGwi0y+w8Pgx6e9x8yyxv2Wp2AABoOgAAAc5HGbO8iLWZxkWKu0kv+2qr9P3R4pqLxNntOr+alOPWLPH9Zt/MzBylZnyeRcpkqjWF+TrCZ5MolY9t7oZ2moY5lZpViXRrlDVHUy1U9U9QqahnmV6FwdVXONsWTrm4zkuvZ+lGrbU5+mJe+Lx9jzatdbHoXYGpmy/nml8l+TfwLU2v2Ow2zzm6ue9VqS6zk/nJnKVQh1KjUpJ9WvqYdTYyyW2VjS2rbDG2riG3qbE+jWM8okkyz2l81zGVO+yirUq5Mp3IUmixMfu7OFxcC6NYxOvsRk2yVlb7ZyXdhLn3u7t+r/g0sIqMUg7Ry7yiuklJ/AjW9bY0U/wBNL+TO/I4jU3JlKuJYViVTqlLRJMsVldYLDQuV3UUmhcDK31BrYshKixMs07pEWpXFS1AxO8ydlOztju3r7otdjW70E/gUS0r5wXHQpf5b956X0+X3V8k4PYyAAPaLgAAANZEO5JjIl1HY4yLK7qdfCZ59rFFNvBetaWzPP9QqtTfTmZcqtGeQir225wSwNamGR50jzpQKiNGZ2hUMOmYwZ3AEmNc6wuCDFs6xTILGcsK9fieq9k6To2VKL9pp1Je+Tyvpg820bS/Eqpz9hNOS/i/Sek1L+MYZbSWOey9x6PFh0uTJQ1s8x7SWnhXVVLg5OcfdJ5+/0IXdLV2goxuJJx3a272NsdBatCf8X0ZlyuCk9kRTSqEyhWJdPs9Hi5v4IkQ7N9Jtf7lsY5NDZzp1STSqmlTRKsFlYmv0vf5GlFfMh1skmMKdQ5VrjZhCWEQLurnZE1jvRJs7U7HxKVWT5qUY/BfkrtCoWuFyo00lyRVatPE3jhnK/B6GXFUEl6KmSqdQlwmQFwO0ZmFxOoYU6xIhcCyMzvCRDqSGUa52hVyQKcGM7S25nVjbZ0Z6euBe9Ehil72U/TLZuSS4l8t6Xdio9Fg9fg46dl+NHQAA9UuAAAAwzjWhsdzWaAKxrNtlM8+1e03Z6rf0MplL1rTeJROJnmjzi4zB+nQ1heJjbUrBrOxX7mzeTJKFlNE9TTMqKEyU1wb+O51pzqv/AIKXjZyhxGmjWpdRW0d39CNb6fUnxb93Ac2+jKnBzktorL/BKOOts4FhcuC9XwXJerJarSm9237/ALdEJ4Vstjixe6MObK5OvR0cWNlt9jtXorDwd7V5RG7RUKyhF0f5nxK2ixKyE248ff8AEl2U+89xVUuMpJvcY6PvIqS2R9juNmmtiDf6Ums43+pYKVFKOV8iFOXX4lkoUWNFNvZxprzPHRc37kKYTlUlnGFyRaNb06NTlunlM0sdGxyNvGqav2ippia4pvuiR1e7PzcOfp6l7vtL8vAp2q2LTZpyR0RaOsaCa23NXQYttruVN9V0/A2tr6M16mKUAYjRZNtqRmFPJMtqJFRJEyjbxSTf7EyhFyaUUQlqMG+6sya2zHh8yzaFS4PGDTDE2yS2PNB0jw4qUvafBdPUcmlH2UbnrQgoRpGtKkAABM6AAAAGGZMMAj14ZE19Y5H8okarRycaINFF1DRc8hBddn/Q9Kr2ZAq6euhU4lLiecf4d9CVb9nV0Lq9OXQ3hYoh0IdSv2ehpciD2xj4dOnBf63KT90EsfWS+Rd6dvgpf9okPPT9KcvrL+iIZVUGdapFLp1F3thtaVyvKeGTKFzg8Wa2Vl90mupE6/bVOSb2x8ClWWpuDymN62vKVKUeq4epOEl7JdtCSdfzvHJ7DXS73uyRWVW8z95MoXBS1uyCZf6errGxwle7lWpXvqSqd3k5KVk+w/rQ7y2Gmj0FOlF81mL96eP2wJdOr5RZuylHMKi/Xn5r+ht4X5/yicVbNLyxzFbdSqaxo+c7HpF1a7Ci60/PI9WULJSgeN3+mOLewv8ACafQ9Vv9AT5CWr2V34GWWJlDiVG1q1eUn9GNre1rVNpSk104L6FgtOzGORYLHREuRKOE6osSaRoWMbF002y7qRta2SXIZUaRqjCi+EKO9NbGwAXF4AAAAAAAAAABgw4mwAEedMi1KJPkjjOJxkWhdKiaeGS6kSPMiVtHNlO7f0cqnL0cfqn9y3TkJO0lDxKMlzXmX3+hXkVxohLweQXUO7I0jVGWo2+4mqRaPJnDZSToXODt/fRUqpnxSroRJUq253o1xc58DtSqBxODenXJ1vWE9GQysobopcDqLRp0+Be+ykPJN9Wv2ZQdNW6PStBod2ivXf7fY9HhQ+6/g0YvIwaI1W2JQHrUaGrFc7RHJ2C6Dbw0Y8I5RHqLIWS6EiFuS/DNlAUOpxhSO8UCRkkSoAAAdAAAAAAAAAAAAAAAw0c5o6s0kgCHVRDqsn1Yi+4IsqkQq9QUXtzxGFyxBqEyplTKpq1FKT6PdCS4t8jjXK+Nvj7hPC5T4mLJGmVNEGpas0VBjTCZjwSqiAvVuSKdAk+Ed6VM40DS3ojizpHC3tx9pmn5ayRULOob9m9Mc5x6Ho0IJJJcEsIQ6FRUEsFgPU4+PpE2YlSAAA0FoAAAAAAAAAAAAAAAAAAAAAAAAAAAAABq0bGADhUiQLimM5I4VaRxkWiv3VIr+o0C5V7YTX1kQaKZRPMNYp5m/kI7ikXTVdPw3sV27tTLJbKmJldSidY6oueTWvQIrolXRHKQwWqx9fkdKOrLPBi6nbNjOy07LHQjQ4sb5vGI/Flu0alJ4bEmk6Zw2LnpdnjBfDHR2KHunx2Q5jwF1rTGMeBrSNkFRkAA6TAAAAAAAAAAAAAAAAAAAAAAAAAAAAAAMAABhmsjAA4cKotukZAiyDKpq8VllS1CK3ADPIzyElwiMkAFZAk0Iod2EVtsgAnEFp05cCzWCAC6JZEc25MQAWmlGQAASAAAAAAAAAAAAAAAAAAAAAAP/9k="/>
          <p:cNvSpPr>
            <a:spLocks noChangeAspect="1" noChangeArrowheads="1"/>
          </p:cNvSpPr>
          <p:nvPr/>
        </p:nvSpPr>
        <p:spPr bwMode="auto">
          <a:xfrm>
            <a:off x="457200" y="-4270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0" descr="data:image/jpeg;base64,/9j/4AAQSkZJRgABAQAAAQABAAD/2wCEAAkGBhISEBIUEhMQFBUUFBIQDw8PEA8PEBAUFBAVFBUQFBQXHCYeFxkjGRQUHy8gIycpLCwsFR4xNTAqNSYrLCkBCQoKDgwOGg8PGikcHB0pKSksKSwqKSkpKSkpKSwpLCkpKSksKSwpKSkpKSkpKSksLCkpKSksKSksKSwpKSwsLP/AABEIAMIBAwMBIgACEQEDEQH/xAAbAAACAgMBAAAAAAAAAAAAAAAABQQGAQIDB//EADsQAAIBAwIDBQcCAwcFAAAAAAABAgMEEQUhMUFRBhITImEycYGRocHRYrFSguEHFBYjQnLxFSRDkqL/xAAaAQEAAwEBAQAAAAAAAAAAAAAAAgMEAQUG/8QAJhEAAgICAgIBAwUAAAAAAAAAAAECEQMhBBIxQVEFIjITYXGRof/aAAwDAQACEQMRAD8A9xAAAAAAAAAAAAAAMABhsAyjIg1LtjRpNqOakl/DhRX834E8+3lZvy0qaXq5yf2M0+Vig6bIPJFF3Ao0e2F1J8KS90ZP92TbbtXWXtwhJfpzF/cqXPw35/w5+oi2AQdP1enV4PEucJbP4dScbIzjNXF2iadgAASOgAAAAAAAAAAAAAAAAAAAAAAAAAAAAAAAAAAAAAAAAGAAAwUrtZ2jbbpU35VtNp+0+nuLLr194VvOXPGI+9nkta6y2zDy8rjHqvZTll6JqmTLSlkT0q4ysrnDR4EtsqQ/tbRInu1WBfb3q6jDx01xLElRYqI3guMk1s1waLNpl/344ftLj6+pXJSJVjcd2SZfxczxT/ZnYumWcDEZZSa57oyfRFwEa71KlS9ucV6cX8luV/X+1ndbp0XvwlU6ekfyIqEHN5k22+Le7PPz86ON9Y7ZW5/BcP8AE1Hl3369z8ku31WlPhJZ6S8r+pWKFv8Ap+TJfhQ7rysdDJH6hkvaRxSkWZMyVGk3F5jJr/a2OLHVm9p/+y+6NmLnwm6eiSl8jYDCeTJvJgAAAAAAAAAAAAAAAAAAABhsADGTGQyAZA0cjV1TlnCvdvquLeK6t/RHlE6256l2481Bej/dHk91HEmeVzfyMuT8iVTrkyhc4E8JnaFY8iSIWWCnfMYUNU9SrxuCRTuCFtHVItP/AFHJJs7/AMyRVYXZN024cqiSJQbciSkeq2Es0oP9K/YTdsNc8Cl3Yvz1MpekebHltT7sIx6RS+SPJ+2mrOpeVFnaD8OP8uz+uT6Dk5Hiw0vL0X5JVE4Ua2Xl8RxZXWCq0bkYULs+cb9lEWX2wqxaJdSmmVCw1PA2p6pnmWxmmi5SHKoxX9Dg5LOxHjqeUc53SOykl4JNofabdf6X8BkVe1r7pllpTzFPqj2+Dmc49X6OxZuAAegSAAAAAAAAAAAAw2DNGwDLZq5Grkcbi5jCLlJ4SWW2CNndyFd92io08rvd5/ww3+vAqms9rJVW4w8sOG3tS97FlvFyZ5mfmqLqGytz+C0Ve2Tfs0tv1S/COf8AiyXOl8pflEK3sFzR2lbJbNGJ8vP5sjbOGpa4qkJRcZLPVZX0KNqFLdl9qafF8HgRappKaeOP7lcuVKWsn9kJJlL72DKrEi4tMNrn0OP91ZHpZSbKsdY3BzjaPqdKVi2+JB4wbq4Ll/Z9pkqlXvteWO79eiK5a6ZHO7+RYrHVatKPdpScI+ijl/Q7iyY8ck5bonBbtnqJ4Fq1VyuKrfOpN/8A0y/0NcuX/wCST+EX9hFedmYzlKXmUnlt52bby9jTyebjzJJJ6Lcn31RWIVMEqnWC/wCz9Wlv7Uesc5XwIlKqee6fgp2hxSucEundiBVmSaVwVtEkx/C8fUmULpviIKNcnUK5HZOyzWVbOC3WD/y18Sk2FRLDbwWix1miopOaz6pnsfT5RjLbrRbBjYDhSvYS4STO57ikn4LQAAOgAAAAAAANWzlJnSRxkwcZhs897bdou9U8KL8seOOb5svGo3Ph0qk/4Yyf02+p4fqF23Nt82YeXNqNL2UZJehjSuNxrYXLysbFXo3AxtbzB4TeytMuEbmfJ/A5VKtSb3z+xAsNQXP4Da3rRYa7EjalbSxxZwrKUeO/3HEa0e76i64nuJQo60U3tDbtx78NnHivToyvx1Cf8KZddRpd7vYxusNcpL8kOPZr09TVxo9o18FLRWKNerOSSSXXix1Tlhfc3nRVOc4pbrEW+nNkeUinO99V6OLRPtOvUbWlPLQmtKmw40+su8jFWyyJY7K02JsrVL+vE4WtVYW5Mq1k0a1FUaFQuq264cin9puz3dzUprdbyiua6r1LrVmRbpKUXn4Gd6dohJJnlUa52p3Br2gs/BrtL2ZeaPp1RjTaPfll8Fy6lziutmXwOLGg58dkWC0hGPBfEV0JYGFGZmZbEbUKHe4k6lYLoRbOtwG8KiNEIJliRrG17u62JtnqTWz3RHq1Mrbb3kJvDLo5JYncSXjwW6nUUllGwi0y+w8Pgx6e9x8yyxv2Wp2AABoOgAAAc5HGbO8iLWZxkWKu0kv+2qr9P3R4pqLxNntOr+alOPWLPH9Zt/MzBylZnyeRcpkqjWF+TrCZ5MolY9t7oZ2moY5lZpViXRrlDVHUy1U9U9QqahnmV6FwdVXONsWTrm4zkuvZ+lGrbU5+mJe+Lx9jzatdbHoXYGpmy/nml8l+TfwLU2v2Ow2zzm6ue9VqS6zk/nJnKVQh1KjUpJ9WvqYdTYyyW2VjS2rbDG2riG3qbE+jWM8okkyz2l81zGVO+yirUq5Mp3IUmixMfu7OFxcC6NYxOvsRk2yVlb7ZyXdhLn3u7t+r/g0sIqMUg7Ry7yiuklJ/AjW9bY0U/wBNL+TO/I4jU3JlKuJYViVTqlLRJMsVldYLDQuV3UUmhcDK31BrYshKixMs07pEWpXFS1AxO8ydlOztju3r7otdjW70E/gUS0r5wXHQpf5b956X0+X3V8k4PYyAAPaLgAAANZEO5JjIl1HY4yLK7qdfCZ59rFFNvBetaWzPP9QqtTfTmZcqtGeQir225wSwNamGR50jzpQKiNGZ2hUMOmYwZ3AEmNc6wuCDFs6xTILGcsK9fieq9k6To2VKL9pp1Je+Tyvpg820bS/Eqpz9hNOS/i/Sek1L+MYZbSWOey9x6PFh0uTJQ1s8x7SWnhXVVLg5OcfdJ5+/0IXdLV2goxuJJx3a272NsdBatCf8X0ZlyuCk9kRTSqEyhWJdPs9Hi5v4IkQ7N9Jtf7lsY5NDZzp1STSqmlTRKsFlYmv0vf5GlFfMh1skmMKdQ5VrjZhCWEQLurnZE1jvRJs7U7HxKVWT5qUY/BfkrtCoWuFyo00lyRVatPE3jhnK/B6GXFUEl6KmSqdQlwmQFwO0ZmFxOoYU6xIhcCyMzvCRDqSGUa52hVyQKcGM7S25nVjbZ0Z6euBe9Ehil72U/TLZuSS4l8t6Xdio9Fg9fg46dl+NHQAA9UuAAAAwzjWhsdzWaAKxrNtlM8+1e03Z6rf0MplL1rTeJROJnmjzi4zB+nQ1heJjbUrBrOxX7mzeTJKFlNE9TTMqKEyU1wb+O51pzqv/AIKXjZyhxGmjWpdRW0d39CNb6fUnxb93Ac2+jKnBzktorL/BKOOts4FhcuC9XwXJerJarSm9237/ALdEJ4Vstjixe6MObK5OvR0cWNlt9jtXorDwd7V5RG7RUKyhF0f5nxK2ixKyE248ff8AEl2U+89xVUuMpJvcY6PvIqS2R9juNmmtiDf6Ums43+pYKVFKOV8iFOXX4lkoUWNFNvZxprzPHRc37kKYTlUlnGFyRaNb06NTlunlM0sdGxyNvGqav2ippia4pvuiR1e7PzcOfp6l7vtL8vAp2q2LTZpyR0RaOsaCa23NXQYttruVN9V0/A2tr6M16mKUAYjRZNtqRmFPJMtqJFRJEyjbxSTf7EyhFyaUUQlqMG+6sya2zHh8yzaFS4PGDTDE2yS2PNB0jw4qUvafBdPUcmlH2UbnrQgoRpGtKkAABM6AAAAGGZMMAj14ZE19Y5H8okarRycaINFF1DRc8hBddn/Q9Kr2ZAq6euhU4lLiecf4d9CVb9nV0Lq9OXQ3hYoh0IdSv2ehpciD2xj4dOnBf63KT90EsfWS+Rd6dvgpf9okPPT9KcvrL+iIZVUGdapFLp1F3thtaVyvKeGTKFzg8Wa2Vl90mupE6/bVOSb2x8ClWWpuDymN62vKVKUeq4epOEl7JdtCSdfzvHJ7DXS73uyRWVW8z95MoXBS1uyCZf6errGxwle7lWpXvqSqd3k5KVk+w/rQ7y2Gmj0FOlF81mL96eP2wJdOr5RZuylHMKi/Xn5r+ht4X5/yicVbNLyxzFbdSqaxo+c7HpF1a7Ci60/PI9WULJSgeN3+mOLewv8ACafQ9Vv9AT5CWr2V34GWWJlDiVG1q1eUn9GNre1rVNpSk104L6FgtOzGORYLHREuRKOE6osSaRoWMbF002y7qRta2SXIZUaRqjCi+EKO9NbGwAXF4AAAAAAAAAABgw4mwAEedMi1KJPkjjOJxkWhdKiaeGS6kSPMiVtHNlO7f0cqnL0cfqn9y3TkJO0lDxKMlzXmX3+hXkVxohLweQXUO7I0jVGWo2+4mqRaPJnDZSToXODt/fRUqpnxSroRJUq253o1xc58DtSqBxODenXJ1vWE9GQysobopcDqLRp0+Be+ykPJN9Wv2ZQdNW6PStBod2ivXf7fY9HhQ+6/g0YvIwaI1W2JQHrUaGrFc7RHJ2C6Dbw0Y8I5RHqLIWS6EiFuS/DNlAUOpxhSO8UCRkkSoAAAdAAAAAAAAAAAAAAAw0c5o6s0kgCHVRDqsn1Yi+4IsqkQq9QUXtzxGFyxBqEyplTKpq1FKT6PdCS4t8jjXK+Nvj7hPC5T4mLJGmVNEGpas0VBjTCZjwSqiAvVuSKdAk+Ed6VM40DS3ojizpHC3tx9pmn5ayRULOob9m9Mc5x6Ho0IJJJcEsIQ6FRUEsFgPU4+PpE2YlSAAA0FoAAAAAAAAAAAAAAAAAAAAAAAAAAAAABq0bGADhUiQLimM5I4VaRxkWiv3VIr+o0C5V7YTX1kQaKZRPMNYp5m/kI7ikXTVdPw3sV27tTLJbKmJldSidY6oueTWvQIrolXRHKQwWqx9fkdKOrLPBi6nbNjOy07LHQjQ4sb5vGI/Flu0alJ4bEmk6Zw2LnpdnjBfDHR2KHunx2Q5jwF1rTGMeBrSNkFRkAA6TAAAAAAAAAAAAAAAAAAAAAAAAAAAAAAMAABhmsjAA4cKotukZAiyDKpq8VllS1CK3ADPIzyElwiMkAFZAk0Iod2EVtsgAnEFp05cCzWCAC6JZEc25MQAWmlGQAASAAAAAAAAAAAAAAAAAAAAAAP/9k="/>
          <p:cNvSpPr>
            <a:spLocks noChangeAspect="1" noChangeArrowheads="1"/>
          </p:cNvSpPr>
          <p:nvPr/>
        </p:nvSpPr>
        <p:spPr bwMode="auto">
          <a:xfrm>
            <a:off x="609600" y="-2746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12" descr="data:image/jpeg;base64,/9j/4AAQSkZJRgABAQAAAQABAAD/2wCEAAkGBhISEBIUEhMQFBUUFBIQDw8PEA8PEBAUFBAVFBUQFBQXHCYeFxkjGRQUHy8gIycpLCwsFR4xNTAqNSYrLCkBCQoKDgwOGg8PGikcHB0pKSksKSwqKSkpKSkpKSwpLCkpKSksKSwpKSkpKSkpKSksLCkpKSksKSksKSwpKSwsLP/AABEIAMIBAwMBIgACEQEDEQH/xAAbAAACAgMBAAAAAAAAAAAAAAAABQQGAQIDB//EADsQAAIBAwIDBQcCAwcFAAAAAAABAgMEEQUhMUFRBhITImEycYGRocHRYrFSguEHFBYjQnLxFSRDkqL/xAAaAQEAAwEBAQAAAAAAAAAAAAAAAgMEAQUG/8QAJhEAAgICAgIBAwUAAAAAAAAAAAECEQMhBBIxQVEFIjITYXGRof/aAAwDAQACEQMRAD8A9xAAAAAAAAAAAAAAMABhsAyjIg1LtjRpNqOakl/DhRX834E8+3lZvy0qaXq5yf2M0+Vig6bIPJFF3Ao0e2F1J8KS90ZP92TbbtXWXtwhJfpzF/cqXPw35/w5+oi2AQdP1enV4PEucJbP4dScbIzjNXF2iadgAASOgAAAAAAAAAAAAAAAAAAAAAAAAAAAAAAAAAAAAAAAAGAAAwUrtZ2jbbpU35VtNp+0+nuLLr194VvOXPGI+9nkta6y2zDy8rjHqvZTll6JqmTLSlkT0q4ysrnDR4EtsqQ/tbRInu1WBfb3q6jDx01xLElRYqI3guMk1s1waLNpl/344ftLj6+pXJSJVjcd2SZfxczxT/ZnYumWcDEZZSa57oyfRFwEa71KlS9ucV6cX8luV/X+1ndbp0XvwlU6ekfyIqEHN5k22+Le7PPz86ON9Y7ZW5/BcP8AE1Hl3369z8ku31WlPhJZ6S8r+pWKFv8Ap+TJfhQ7rysdDJH6hkvaRxSkWZMyVGk3F5jJr/a2OLHVm9p/+y+6NmLnwm6eiSl8jYDCeTJvJgAAAAAAAAAAAAAAAAAAABhsADGTGQyAZA0cjV1TlnCvdvquLeK6t/RHlE6256l2481Bej/dHk91HEmeVzfyMuT8iVTrkyhc4E8JnaFY8iSIWWCnfMYUNU9SrxuCRTuCFtHVItP/AFHJJs7/AMyRVYXZN024cqiSJQbciSkeq2Es0oP9K/YTdsNc8Cl3Yvz1MpekebHltT7sIx6RS+SPJ+2mrOpeVFnaD8OP8uz+uT6Dk5Hiw0vL0X5JVE4Ua2Xl8RxZXWCq0bkYULs+cb9lEWX2wqxaJdSmmVCw1PA2p6pnmWxmmi5SHKoxX9Dg5LOxHjqeUc53SOykl4JNofabdf6X8BkVe1r7pllpTzFPqj2+Dmc49X6OxZuAAegSAAAAAAAAAAAAw2DNGwDLZq5Grkcbi5jCLlJ4SWW2CNndyFd92io08rvd5/ww3+vAqms9rJVW4w8sOG3tS97FlvFyZ5mfmqLqGytz+C0Ve2Tfs0tv1S/COf8AiyXOl8pflEK3sFzR2lbJbNGJ8vP5sjbOGpa4qkJRcZLPVZX0KNqFLdl9qafF8HgRappKaeOP7lcuVKWsn9kJJlL72DKrEi4tMNrn0OP91ZHpZSbKsdY3BzjaPqdKVi2+JB4wbq4Ll/Z9pkqlXvteWO79eiK5a6ZHO7+RYrHVatKPdpScI+ijl/Q7iyY8ck5bonBbtnqJ4Fq1VyuKrfOpN/8A0y/0NcuX/wCST+EX9hFedmYzlKXmUnlt52bby9jTyebjzJJJ6Lcn31RWIVMEqnWC/wCz9Wlv7Uesc5XwIlKqee6fgp2hxSucEundiBVmSaVwVtEkx/C8fUmULpviIKNcnUK5HZOyzWVbOC3WD/y18Sk2FRLDbwWix1miopOaz6pnsfT5RjLbrRbBjYDhSvYS4STO57ikn4LQAAOgAAAAAAANWzlJnSRxkwcZhs897bdou9U8KL8seOOb5svGo3Ph0qk/4Yyf02+p4fqF23Nt82YeXNqNL2UZJehjSuNxrYXLysbFXo3AxtbzB4TeytMuEbmfJ/A5VKtSb3z+xAsNQXP4Da3rRYa7EjalbSxxZwrKUeO/3HEa0e76i64nuJQo60U3tDbtx78NnHivToyvx1Cf8KZddRpd7vYxusNcpL8kOPZr09TVxo9o18FLRWKNerOSSSXXix1Tlhfc3nRVOc4pbrEW+nNkeUinO99V6OLRPtOvUbWlPLQmtKmw40+su8jFWyyJY7K02JsrVL+vE4WtVYW5Mq1k0a1FUaFQuq264cin9puz3dzUprdbyiua6r1LrVmRbpKUXn4Gd6dohJJnlUa52p3Br2gs/BrtL2ZeaPp1RjTaPfll8Fy6lziutmXwOLGg58dkWC0hGPBfEV0JYGFGZmZbEbUKHe4k6lYLoRbOtwG8KiNEIJliRrG17u62JtnqTWz3RHq1Mrbb3kJvDLo5JYncSXjwW6nUUllGwi0y+w8Pgx6e9x8yyxv2Wp2AABoOgAAAc5HGbO8iLWZxkWKu0kv+2qr9P3R4pqLxNntOr+alOPWLPH9Zt/MzBylZnyeRcpkqjWF+TrCZ5MolY9t7oZ2moY5lZpViXRrlDVHUy1U9U9QqahnmV6FwdVXONsWTrm4zkuvZ+lGrbU5+mJe+Lx9jzatdbHoXYGpmy/nml8l+TfwLU2v2Ow2zzm6ue9VqS6zk/nJnKVQh1KjUpJ9WvqYdTYyyW2VjS2rbDG2riG3qbE+jWM8okkyz2l81zGVO+yirUq5Mp3IUmixMfu7OFxcC6NYxOvsRk2yVlb7ZyXdhLn3u7t+r/g0sIqMUg7Ry7yiuklJ/AjW9bY0U/wBNL+TO/I4jU3JlKuJYViVTqlLRJMsVldYLDQuV3UUmhcDK31BrYshKixMs07pEWpXFS1AxO8ydlOztju3r7otdjW70E/gUS0r5wXHQpf5b956X0+X3V8k4PYyAAPaLgAAANZEO5JjIl1HY4yLK7qdfCZ59rFFNvBetaWzPP9QqtTfTmZcqtGeQir225wSwNamGR50jzpQKiNGZ2hUMOmYwZ3AEmNc6wuCDFs6xTILGcsK9fieq9k6To2VKL9pp1Je+Tyvpg820bS/Eqpz9hNOS/i/Sek1L+MYZbSWOey9x6PFh0uTJQ1s8x7SWnhXVVLg5OcfdJ5+/0IXdLV2goxuJJx3a272NsdBatCf8X0ZlyuCk9kRTSqEyhWJdPs9Hi5v4IkQ7N9Jtf7lsY5NDZzp1STSqmlTRKsFlYmv0vf5GlFfMh1skmMKdQ5VrjZhCWEQLurnZE1jvRJs7U7HxKVWT5qUY/BfkrtCoWuFyo00lyRVatPE3jhnK/B6GXFUEl6KmSqdQlwmQFwO0ZmFxOoYU6xIhcCyMzvCRDqSGUa52hVyQKcGM7S25nVjbZ0Z6euBe9Ehil72U/TLZuSS4l8t6Xdio9Fg9fg46dl+NHQAA9UuAAAAwzjWhsdzWaAKxrNtlM8+1e03Z6rf0MplL1rTeJROJnmjzi4zB+nQ1heJjbUrBrOxX7mzeTJKFlNE9TTMqKEyU1wb+O51pzqv/AIKXjZyhxGmjWpdRW0d39CNb6fUnxb93Ac2+jKnBzktorL/BKOOts4FhcuC9XwXJerJarSm9237/ALdEJ4Vstjixe6MObK5OvR0cWNlt9jtXorDwd7V5RG7RUKyhF0f5nxK2ixKyE248ff8AEl2U+89xVUuMpJvcY6PvIqS2R9juNmmtiDf6Ums43+pYKVFKOV8iFOXX4lkoUWNFNvZxprzPHRc37kKYTlUlnGFyRaNb06NTlunlM0sdGxyNvGqav2ippia4pvuiR1e7PzcOfp6l7vtL8vAp2q2LTZpyR0RaOsaCa23NXQYttruVN9V0/A2tr6M16mKUAYjRZNtqRmFPJMtqJFRJEyjbxSTf7EyhFyaUUQlqMG+6sya2zHh8yzaFS4PGDTDE2yS2PNB0jw4qUvafBdPUcmlH2UbnrQgoRpGtKkAABM6AAAAGGZMMAj14ZE19Y5H8okarRycaINFF1DRc8hBddn/Q9Kr2ZAq6euhU4lLiecf4d9CVb9nV0Lq9OXQ3hYoh0IdSv2ehpciD2xj4dOnBf63KT90EsfWS+Rd6dvgpf9okPPT9KcvrL+iIZVUGdapFLp1F3thtaVyvKeGTKFzg8Wa2Vl90mupE6/bVOSb2x8ClWWpuDymN62vKVKUeq4epOEl7JdtCSdfzvHJ7DXS73uyRWVW8z95MoXBS1uyCZf6errGxwle7lWpXvqSqd3k5KVk+w/rQ7y2Gmj0FOlF81mL96eP2wJdOr5RZuylHMKi/Xn5r+ht4X5/yicVbNLyxzFbdSqaxo+c7HpF1a7Ci60/PI9WULJSgeN3+mOLewv8ACafQ9Vv9AT5CWr2V34GWWJlDiVG1q1eUn9GNre1rVNpSk104L6FgtOzGORYLHREuRKOE6osSaRoWMbF002y7qRta2SXIZUaRqjCi+EKO9NbGwAXF4AAAAAAAAAABgw4mwAEedMi1KJPkjjOJxkWhdKiaeGS6kSPMiVtHNlO7f0cqnL0cfqn9y3TkJO0lDxKMlzXmX3+hXkVxohLweQXUO7I0jVGWo2+4mqRaPJnDZSToXODt/fRUqpnxSroRJUq253o1xc58DtSqBxODenXJ1vWE9GQysobopcDqLRp0+Be+ykPJN9Wv2ZQdNW6PStBod2ivXf7fY9HhQ+6/g0YvIwaI1W2JQHrUaGrFc7RHJ2C6Dbw0Y8I5RHqLIWS6EiFuS/DNlAUOpxhSO8UCRkkSoAAAdAAAAAAAAAAAAAAAw0c5o6s0kgCHVRDqsn1Yi+4IsqkQq9QUXtzxGFyxBqEyplTKpq1FKT6PdCS4t8jjXK+Nvj7hPC5T4mLJGmVNEGpas0VBjTCZjwSqiAvVuSKdAk+Ed6VM40DS3ojizpHC3tx9pmn5ayRULOob9m9Mc5x6Ho0IJJJcEsIQ6FRUEsFgPU4+PpE2YlSAAA0FoAAAAAAAAAAAAAAAAAAAAAAAAAAAAABq0bGADhUiQLimM5I4VaRxkWiv3VIr+o0C5V7YTX1kQaKZRPMNYp5m/kI7ikXTVdPw3sV27tTLJbKmJldSidY6oueTWvQIrolXRHKQwWqx9fkdKOrLPBi6nbNjOy07LHQjQ4sb5vGI/Flu0alJ4bEmk6Zw2LnpdnjBfDHR2KHunx2Q5jwF1rTGMeBrSNkFRkAA6TAAAAAAAAAAAAAAAAAAAAAAAAAAAAAAMAABhmsjAA4cKotukZAiyDKpq8VllS1CK3ADPIzyElwiMkAFZAk0Iod2EVtsgAnEFp05cCzWCAC6JZEc25MQAWmlGQAASAAAAAAAAAAAAAAAAAAAAAAP/9k="/>
          <p:cNvSpPr>
            <a:spLocks noChangeAspect="1" noChangeArrowheads="1"/>
          </p:cNvSpPr>
          <p:nvPr/>
        </p:nvSpPr>
        <p:spPr bwMode="auto">
          <a:xfrm>
            <a:off x="762000" y="-122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4" descr="data:image/jpeg;base64,/9j/4AAQSkZJRgABAQAAAQABAAD/2wCEAAkGBhQQERUUExQUFRUVFBQXFxcWFxcUFxgaFRcVFBQYGBQYHCYfGBkjGhUWHy8gIycpLCwsFx4xNTAqNSYsLCkBCQoKDgwOGg8PGiwkHyQsLDA0KSwuLCwsLTQsLCwsLCwsLC0sLCwtLC0sLCwsKS0pKiwtLCksLCwpLCwsKSwsKf/AABEIAMYA/gMBIgACEQEDEQH/xAAbAAABBQEBAAAAAAAAAAAAAAAAAQMEBQYHAv/EAEIQAAEDAQQHBgMGBQQABwAAAAEAAhEDBBIhMQUGQVFhcYETIjKRofCxwdEHQlJyguEUI2KS8RUzQ7IkNERTosLS/8QAGgEAAgMBAQAAAAAAAAAAAAAAAAQCAwUGAf/EAC4RAAICAQMCBAQHAQEAAAAAAAABAgMRBBIhMUEFEyJhUXGBkSMyobHB0fBSFP/aAAwDAQACEQMRAD8A7EhCFEkCVIlQABBQEIAIQgIQAsoSBLKABIkLoSkHcfJACpEgKEAKUIQgASheUoKAPSREpn+MZfuXhe3fLnwzQA+kRKJQAIQUkoAVEpJSSgBSUq8pQUABSFKUiAFSIQgAQhCABKkSoAAgoCEACEIQALL61aoNtF6swHtYEgffuiP7ow4wBhmtQheNZITgprDOJPsLfvARvIw6g5J2hSDTAc9jokFj3ARvEELca3aCDJrsGBP8wDZP/IIyE+LnO9ZK1aEJbIBacw6mQ4A77uGPIjqkZKSlhsyp1yg8DtLW62WQ3r/b09of3jHB3iB6kLXaG1+o2hgdBGx0d66dzm+IeRB2ErndWu9hmJjxFswebDiPXmodWniKtB5ZsMfdnYRkWzsKsjOSXLK46ycHh9DuVktzKomm4OHA4jmMx1T8rh79YLRSILqTSREOY51M8wcfRanVn7UW3hStQeycBUd3o4OcAJHGOcq+E2+qH6tZCbw2dGKj2vSLKeBMuiboz5ncOaj6R0mKbAW4l0QQcACJvTj03ngsBaO1t1Y2eg4Nm86o9xJ7uRLjMuJkDPGYyEryVnO2PUacscGh0vrUW43gxmYxgkAgYuneRtaMRmsqx9qtznNsrDdDgDU/22sxnCoRMg490zOMYp7SugnisyiakOvtl7RdwLmjuNxLXQTjJLYMFdCt9vpWKheIhjAGsY2JJjusaMpP1JVdcXLLkyvPVyfQkaNbVbSaKzmPqAd5zGlrcOZPU4cgqzSuuVns94XjUe3NtPvGdxd4QeBM8Fk7dp91pJ7Z0MxiiwkM4Co7N59OCztXTjAbwDZMimwYNAGF+B1jzU3bn8ovPVpL0m7Otld7TUuUrPSaJ/ml1WoRs7jS0Nnqqyhpe02iahtL6VPZAayR+VrZ6SViv9aNQwQXtDpIbm9x8LXOyDRnjvTL7ZUtDnBzw0fgpm9PCWYR+oc1GW5lXnyktzeF9jYnW2s19ylaKlWMy5tNwHNxbPSVJq/aFVp4PdRJ3XHT6OWWsOiKkQ1rjgAA4w3pTpx6kqR/pLqWL7jCcIbDXHgGtF4qnc88SIefLtn+C+P2j2gH/ZYR+VzPVz1o9V9bXW3/ANPUYBnUBDqcjZJgzylZ/V7UMveH2hpbTGPZnxP/ADCZa3eDicsAuhU2BoAAAAAAAwAAyAAyCagn1Yzp1dL1TeF8BUIQrB4EIQgAQhJKAFQEJUACRKkQAqEJEAKEpSBKUAeXNlY/TGqXZu7Sg0lu2m03XN33Hbv6fJbFIoyipLDK7K4zXJyy0WukJD31LwnuPkEkDIE5nkodexskkxLgDEd4giQQ8Zgg7ZHBdN0roKlaAb7YJ+82JPMEEOHBwK5vULm1Ktla7GjUeKcNmQHYNDAeMABLTrceUJWabhlUKLjFMS8Ew2Rde3EADHBwxzB5gKe/V15BY4NvNOc+HI4u2ASFZ6NAgPqlroMsDJF4jJxDhIyPLPHuqn1h1kL/AOXTBa29icRhJkjAEk5zt45qpScnhIV/8taW+wetVtc2m2z0CXOMNvDMkmMJO0m6G/uV0TVbV5tjohudV8Gq/Mudz/C3IcOa4f8AxhbUAkiXeKeOYdhjHVdx1W0sbRRBcZeyGuO/DB3XbxBTVcVH5sd09sZycUZ7XqxFtRlURLXte07i0t+bP/ksvrbrl/EVR91okMZPhnMk7Xn0y56vWK2vq1q9MtaGUuyY2T3i4tdUc6Pw4tE/08VjtGatmq93Ydr2jXOktABAIP8Aylwg7IkbcCq0/U4kNTB2elPgpKlueWEd5pdgCQZjbDYk816smi2VHtDi5rsAA8dm2MmgY4/3dFdVdC1bI6ajKrG/iNEvaf1scR6pw6QEEVnNDZjutvTjAkuwaeGa8k5R6IX2+WsPgR2rjmXQSHsAm4cAB/SGYDnCkGlQgBtAucNxbh129CoBtlnBhnbuMbHegAblwVxoWnd7xsVSqyQYqglo4ing08yxx4oUXJ85K1KMnx9+X/A7obQVa0mGOLWT3nhxdTbwDv8AkdwaYG0hbnRGrFCym8xsv21H95+OcH7o5QvGjdZaVTBwNI5Q8QOHegRyMK4BlMQjGP5TSoprisrkVKkSqY2IUIQgAQhCABJCVJKAFRKSVUW/WmhSJbeL3DMMF6OBeSGNPAmUNpdSLkl1LhQ7dpejQ/3arGRsLhe6MHePQLDaY1sq1u6Htp7mNc7D872wXngIbzWffZaovRVY2cwGdmD/AGfMKh3xzgSs1qjlRWTpVLXCg7wis4bxRqAHleAUihrHQcYvlh3VGPp+r2geq5ZZtJvZg4Nb/Vg5hPP6wnamkWlwFVrWk5Ob3A7k5sQea885rqipa9PsdZ/1Kl/7tP8AvZ9U8yqHCQQRvBBHmMFxiuLhLqb3ujE03m86BiS123kRPNWujdJDxMeWl2Tmm5O7vMg+c8kSvx2LYa1SeGjqibdaGjNzRGJkgEDfC5npTSVorg3ajnvGBoueKfIgNhtQHOc1mbBpqoCb4a04gNugGds4bFJW5XBZLU7ex1Nusj7Q407PTkz4nEQGzF4g4D15FZLRVBztIUy/E3zJjxXnS4kk5kEnqt9oXR7KNJgaACWtLnRi5xGLnHMnE5rKavkG1tveK8Q3k2iTe6mfReNPKbZZzxkc0voAmvTpMcQ5894tvN7IBxM7JBIETjuyjP6T+zK0h5dTIfJk9+AZz8eLT5jiF1dCnGqMeh5Zp4WfmORjQFWn/LdY6xLs/wCX2rT+tsj1w4K20darRood6gTTqRg9/huzk8Xo8WTvMwujJCNiNiXKZVDRqDzB4+xmdIVaNsoi0U4v0x3gcHBpEOa4bYm8Dlhhmmvs+MNtDD4hWBPGWBoPLuFOawGhB7JwbVgj+WO64GJa+CAZjPMcclQaG0pUoVyCRefTcNpENdeZF5rd79m3mlp3whJyznC5wOKme+OV17/E6QuR/aBoZ1K1vqYtbW7zXDwuMC+1wOBMgmDsIWybbqr5l7umA9IXirRL8Hm+M4d3h5Has6zxivtFjtnhjsjiUsHIrLbeyJImm7aWy5h3S0d5vSRwVrQ1rqsxL7oO1vfnrIC31XQ9J2dKmebGz8FUWrU6zuMimWE5mm4tB5sMtPUKMPGKpP1RaM+fgdnWuaz9UUVHWi+Zv1SeLoWh0LrA9ollQDPuyIPG4cDzEHiqO1ahFnepBj/6Xd09CZHy5Kltlr7N4a+zlrhmLl09IGPMFPV31Xc1SMmyjU6WXrT/AI+52LRutjHlragDC6AHAywk7CTjTPB2ByBJV+Fwmx20HEXxOBa4EtI2gyMl07UnTN9nZOcXEAupkmSWYAsJOJcwkZ/dLc4KdhNt4Y1ptW7HtksM1CQlEoKtNAVCEIARM2q1spMc+o4Ma0SXEwAnio9ssTKzCyo0PaYkHLAyPUIPH04MBpzXoVyW0i/sh+EOBfvLjhDf6fPcM87TMEACmAMBJvEDZDWTC6RaNRrK8Rcc3DCHuIHJri4BZu2/ZnUaZo1WkTkRcPqHNPm1Lupt5Zl31ah89fkZy026+JfecPx3bscnE5cFFdbw+GtbUefxSGf/AFM+SvbTqVbKYm52vM9qR+gOnyChsD2y2tSc4CJa1twdWAA/3KDio9jOlXNP1pr5oqf45tI4sc4nNgeHzwIuQBzKi1ra1+HYOjO72rgBt3TG1X9otzMmUGM/O8DHiA0H1UY6Pc/xOpQNjT3TtyYDePMqSaXJ42orbDn6FI20gQbj7w2srmOEuLT6SlOkm44PZJkw4Px3wQ34rSUrFTa2TTfUI+6AKberscFW20NeZc6i0ZXGkRs8REudkMMAvd0X1LYwnNZa+iWX+hC/j3vZLKre5k5wdS5tk4E7cCYU2P4gA1Q0VQO7UY5rw7g8sJ9cQolTRrapE1C4CYFOm6BwF66PJXGidBhsXKRJ3uxP0A9yqLrqoR6mlpfDtRa+INL4vg6A/W2i2gS1xvNpw0FpxddhuWy9C5lZNNPs9eo9rnCDAc0A3S0FpIBBkEYEbQeAWhc10Opmm1rsHSIGAMzhwafNV2g9GNq0HkgxfgHg58O5m6Ao0ah2xcn0GtfVKlqGefb/AHsabRWv9QiH021cAZpmHXfxARdeDwjcYK1WiNYKNqB7J8lviYe69vNhxjjkuPCmKFdtN7Zp3yWTMS4w5mByd/2A3laKpYwXtdS7rsw6lepvAO0EYe4TXm457CsdRJe/t3OkW23MosL3mAPMncBtPBY3SmnatoMDuU/wg5/mO3llzVHpjTlYOBtBL2tEB7QBd/NTEQTtI8lLsdoDmgt7w4fPcVl67UW9EsR/c6fw6NE1uTTl8Ph9BxgLMSJCbtDGg06gm6CRllgagw4iR5JysyuZLWNjcXAT0hUlq0nUFKqzww8EmphE4Q2PEDey4HFKaOG9yy+xPxOWIxaXKZrKekGgNGbtjRieM7s1NaCcTuyH1VDqxYgRe7VtQhoY0tAENABiCSRjM8lpWU/f1WXqoeXJwj9yyNilFSxhs8XfeaTsvcKSxklOGlHIb1Gil2cyTa6EHZghGimLXYGVW3XtDhxzHI5hWT6Pv6Jt1NVzosqe6Ofme7o2LbLlGRt2hH0BepTUZndJF9vInxBNWHTbqZDhTgtxa8AEgwQbzQcQQYIzg8lrXNVBpXVx73h9nc1rie8x5hh4g/cO+IBzzWpofEW5bLOvx/v+zE1fhe38TT8e39G20PpVtppCoMDk5ud1wzE7cwQdoIU5ZbVuxWqhUirTFx47xa9rrpaMCcp3Zbty1K6qDbXJVXJuPq6giUqRSLD0kISpJQABEJUkoAIUTSFKkWl1YU7rRi54bAH5jkjSWk2UGXnnkMJcdwnnichtXJ9adZatrqdm12E4R4Wct5/rOJ4DBRlNRXJXKfKiuW+xJ1n1goVHGnZKeXiql1QRnIFO8A3Z4hPAZqgNSq7C/Uj87h8Cpli0UGgAZbTtJ2lWlCygbFj36vL4Oi03hcK45sSbf6FJT0NUqYOLiOJJ+KutH6rN+8rSy2f4K2oUsuHT0WVfrJvhDjhCv8qIFm1dptGTvMj0Cj6Vpus7C6m4/lJmeU5FXzhhgAXfMfRRa+hhVBNVxdwmGjyzS1U3KSby/bqV+Z/0zGVtKkBz3h5Bpvuy3OWEtndjG05qboG1tZTDafe8OEnxx6S7Hqn3auAvdBIujunOOAvTgszQrOoViCcQdu9pkZbcOsrfqursxGHGDB1ejtUZTk8vr7/7BbazWEvolwzJAH6O9UcOAynlvVboHSz3iHVC1zCAeuAc3IgEmHAHMgxjhaOrmu2oW4NZSpmAM2GO1PHvAg8uCyNcmk8Obn3iRsLSMWnhED/C0Yx42nNOaUunXubuux12S4E7cb14GZBa4Z9SFC0Q7sK0gxTJ7wdgWjlkQM5nATsUPQusDiWtul4Ilrg4BxAwILT98ZGM8DtCuy0EyRB2h4iZ3HJZ1m5Zrs6MZrk67FZW+UaJ7u7++7ioNm0I1157xLnGQNgibuG/E48V40bXJYwOkDvNEiD3HFmXQeauadSfhyy+q5qcp0uSXU7ZS3QUl35I7NEszDbpjNuB2Z/up9nBOBzkYjCUMPv90/RfEdd/wRp8zmlJ4Xcpsm8D4o8Ts+789q9RuyjYPRHazJ5ZnduT7WDdMYjZj8l08aVLO3p9TPcmuowWQOW0wPVMVKfnwUkN2Yb8JIjLPem6mU/ultVBuppE4PkgvZ72JhwU6oFEqNXN2Q2j1cslroy1Xmwcx6hTlnLLaLjgd3srRyuu8K1Tvq2y6x/yM3V1bJ5XRghKEhWsKClIvS8oAWVA0tpenZmXnkTGDZ7zuQ3cclNIwwWPtv2fuquc51pLnHa6nPpfgDkvJZ7FVrml6FlmO1i1kNZzneKcJm6xoGTZOweZzULRNIht5wALso3bMTvVppr7NazGmpUrUTTZGXaXjJAgNLYnHeowzwwAwHyWXq24rb8epo+CaJubvsXK6fMm0RKn2ajKiWRqt7LTWFbPB09ksEmy0IUsNSUm/Ae5yUhlNIRblLBnzmeW09y99lOfz3QpNOl7zC99lM/5w+C040TeHHsJStKx1mzWB1v0ZdqXgM9q6hUpbVQ6e0SKzCNoGCIqWmsUn3LqrVPhnK7NbXUnXmktO8HAg4OBYTdcCNmHNPWsy0GJaZBjG6TljuMYdRsKNIaPdTcQRiFHpVyBdOLdx65HMZ5ZHaCugrtUsc8GZrvDI2LMOGR7G/szAddxwcPuuE3XH+nYeB4LX2DSbiBfAeMQ+6Ic0iAZbiD0KyxszYN2cjLTBI4gjPDPAb8pifoa0mm4AmAYDuLTEHm0wOR4KV0FZHKOclGyieyzhm60dUFSi8MN403uukbe618dQ4hWFitd9gIxwwxVXq6LgefxVHEdA1vxaU3Ya3ZV6lHY115ufheA4DpMdFyl9alKaXbn+zt9Gm6IJ/BGoY5PsOXvhvUGlWHv3gpTTikqpbJcntkSawjCTjmJz5qS0kD35RyVcyry95p9lcGMiM8ZmZ+Ga6WjWV4whCdbH3u48Pomy4THVJf4+cSm3VMc9mW3mSq7700wjE81D7jZ0USt8eHLNPud54bcFHqnPP5Ln7bN0uBytERxgrSaNq3qbeGHl+0LMVTirzV+rLHDc74j9lseDy23Y+KPNbHNe4tgkKUJCurMU9LygIQAoSFKEhKAMnr9aoYxk5kuP6cB6uPksNROK0uvtWa4H4abfUud8ws1QCwtTLdZI6zQw20R9+S0sroVxZRu3qls+SurIFk3IstLGjjlsw9/RT6LOvGMsFDo4bFPpVBGO7bs6BGigpTyuDJvbHg348h8E7d8k21wgnADy+OxOXvccsV0lUYqPHcz5ZyNuGGPX5qNVp+/3UwkbPqoz0prIw28k628ma07oJtUExB371gtI6KNMkELrNdvNUekdHtqCHCc4OSyKdQ6ntfQ1apKSwzmMXSMxxxBVtoqxi0XmnB13BwzwEQYwM7cJ4qXpPQRYeGxOauWe688itR6j8NygyNujhd6ZrKL7RtI02Ma7MDHmSSfiq3WKr2Vrov/AB04P6XGPiFcNz8lRa+4Czu41B/0Ky6XvuWe+S9wVUYxj2wjTWW0yJ5dVYU37ve5ZnQ9svMb0V1SqfRJ3VbZYPbIFix3Pfu4Yr2yoYE5nmQobavXDKcCnxV2f489+KoTlEVlAlNqe4Xgvxy4b+qYL5GPWPkkNTLy+e/E4bFOVspLDIKs9mp79VHdU357f8IdUgY/Hao1SpxyVSjljEIDdZ+Ku9Wzg/8AT81nKlTHNabVln8one74AfVbfhkH56+v7Feu4pLkIhASFdWYAIQhAAhCEAc516/8y78lP4fss9QctJr8z/xPOmz4uHyWVpugrBuX4kl7nX6V/gQ+RdWU+atrK5UVmerSy1PPJZtsSdiyi6pvmFMpVPh7zVXSqCFNpVMj6YcFTVJwaaM6yGSybVGEH6++qca8Hb/naoFOvhnz/wAp1tY4YjbOfpitavUx7iMqmSnH38U0XSvBqcffJeDUSmp1Cm+AjWJUUCuplR6iOj35rJnLdLI7UsFfaaIcDIOMYKvslkuk+StKpAned3oo5H7+9iZjN7cD0WAGIWf+0Kp3bONs1DHSmFo2Nk9fosj9oFcGvTZ+CnJ5vJPwA81fpFm+Ptn9iq7oTNXq/wDLCv6dfEdcphZfQL4bwV3Sq4bvJT1EPUxhRzFFqKx2eqdbaOHBVXbRGJM7U5TqQBGXvJJOvJW6yy7bZkMOXIJO3PEbYwJUA1/qvLrTGS88vJ55ZNqVc8eWHvNRa1WZlRzW97147ScFZGvBNQHqeJW60XQuUmDhPnisnoWw9pUb5nlt98Vt4W54XXzKz6f2ZHiVmWoIAhCFuGOCEIQAIQiEAZLX+xyynU3EsPI95vwPmue1MCux6W0eK9F9M/eGB3EYtPmAuQ26zOaSCCCCQRtBGBCydVXts3fE6Pw21Sq2d0PWWqrSjWVBSqQrGhX4rOsgaeMl9Qr4fNTadZUdCrjO5T6dpw+XySE4FE4Fm2t+6cZVOOz1yx+ar21cMcMsuic7Y4Y/JVptdBd15Jor+9i8mvP0UIVhvSGpmF445DyyXUrxPqUy+tjz95psVZ9+hXh1T3wUFAmoiVHym3PhK8/t1TThKsii5Ik2QSd3vNc201bv4i01KgyLu7+VuDfQBbHWXSX8PZSB46ssGOQI77vLD9QWBoLU0FXW1/JCtjzI0WiHd1XDKnylUNjqQFOFpXtsMyH68bS2bWR2o881WC1Jf4pUeUSwixNf3/leHV1XOta8CtKkqiLaLA2hTLJSkqBY6BK2+rmhMBUeMM2jfxPBewplbLZAX1F8aoZZY6EsHZsk5u9BsCs0IXS1VKqChHsctZNzk5MEIQrCsEIQgAC9JAlQAkLG67avSDXYNn8wfB/yPQ71s14c2VXbWrI7WX0XSpmpxOHVGXSnaNVa7WjVDs5qUhNPMtGbPqz4bcFjnUiCsayDi9sjqabo2x3QZZ2e0KbStH7qkpVFLp10nOAxwy4ZaIXoVVWiqnW1FQ4FbiWArJO14qF2nRHa+5Xmw82ks1/eSBXUTtENf7zRsPdpJNQyncGtLnGGgSTuTdCiStbonQIAmq0EkEXTBABEd4ZExOGyd6tp00r5bY9O7FNTqI0x56nGdYLc601S4ghowY3c36nM/soNFsLsWl/s3oVZNKaTtw7zP7TiOh6LL2v7OK7Dg0PG9jh/1dB+K2/KlXHalwvgJw1Fc++PmZOjVUltdTq2rFSmYex7fzNI9YxSt0MUnOSXUehLjhkI1kgrFWjdCH3irKyaoVH5U3cyLo83QoKSfRZJuajzJozlNhcrbR+iS4jCSchmtfo3UaINQho3NxPnkPVaWxaNp0RDGgbzmTzKvhpbbOvpX6iNviFcPycv9Ck0LquGQ6qMcIZ/+votKAiEoWpVTCpYiYtt07ZZkzyUJYSFWlIIhKESgAKRCEAKAlSBKgACQhKEIASFl9NaksqS6jDHfhI7h5fh+HALUpFCdcbFiSLarp1PdBnIbfoepRdD2Fp45Hkcj0Kj9kV2SrQa9pa4BzTmCAR5FUdt1LovMtmmf6cW/wBp+RWbZopL8jybVPikXxYse6OdtML32i01p1FqjwuY7qWnyIj1UF+qdcf8bukH4FJSosXWLH46umXSSKoVF6BlWjNWK5w7N/UQPMqdZtTqpzDW8zPo2VBUzl0iz2WqpiuZIo205Vlo3Q76roaJ3nIDmfZWmsWqdNmLyXnd4W+WZ81c0qQaIAAAyAwA6Jurw6TebHj2M2/xNYxX9yv0ZoRtHHxO37B+UfNWYRCULXrrjXHbFcGLOyU3ukwKISoUyAiS6vcJEcBk8xGSWEqIQGQSJUIASEqEIARIUqEAIAlQhAHlCEIAUJUIQABCEIAEIQgAQlQgBEkIQgAhIlQgBUIQgAQEqEALCEIQAIQhAAUIQgBEIQgAQhCAEQhCABCEIA//2Q=="/>
          <p:cNvSpPr>
            <a:spLocks noChangeAspect="1" noChangeArrowheads="1"/>
          </p:cNvSpPr>
          <p:nvPr/>
        </p:nvSpPr>
        <p:spPr bwMode="auto">
          <a:xfrm>
            <a:off x="0" y="-898525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93" y="2315345"/>
            <a:ext cx="1935163" cy="1239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2326785"/>
            <a:ext cx="1435893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1139999" y="1322859"/>
            <a:ext cx="6978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Renk bildiren sıfatlar isimden önce gelirler ve varlıkların renklerini belirtirler.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6172853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4289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Biçimini </a:t>
            </a:r>
            <a:r>
              <a:rPr lang="tr-TR" dirty="0"/>
              <a:t>belirten sıfatlar (ön adlar 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3608" y="1940207"/>
            <a:ext cx="3419856" cy="3817600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  « yuvarlak masa »</a:t>
            </a:r>
          </a:p>
          <a:p>
            <a:r>
              <a:rPr lang="tr-TR" dirty="0" err="1"/>
              <a:t>i</a:t>
            </a:r>
            <a:r>
              <a:rPr lang="tr-TR" dirty="0" err="1" smtClean="0"/>
              <a:t>sim:masa</a:t>
            </a:r>
            <a:endParaRPr lang="tr-TR" dirty="0" smtClean="0"/>
          </a:p>
          <a:p>
            <a:r>
              <a:rPr lang="tr-TR" dirty="0" err="1" smtClean="0"/>
              <a:t>sıfat:yuvarlak</a:t>
            </a:r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Misafirler yuvarlak masa etrafına oturdular.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419856" cy="3889607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6858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   « şişman tavşan </a:t>
            </a:r>
            <a:r>
              <a:rPr lang="tr-TR" dirty="0"/>
              <a:t>»</a:t>
            </a:r>
          </a:p>
          <a:p>
            <a:r>
              <a:rPr lang="tr-TR" dirty="0" err="1" smtClean="0"/>
              <a:t>isim:tavşan</a:t>
            </a:r>
            <a:endParaRPr lang="tr-TR" dirty="0"/>
          </a:p>
          <a:p>
            <a:r>
              <a:rPr lang="tr-TR" dirty="0" smtClean="0"/>
              <a:t>sıfat: şişman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Evde beslediğim şişman tavşan var.</a:t>
            </a:r>
            <a:endParaRPr lang="tr-TR" dirty="0"/>
          </a:p>
          <a:p>
            <a:endParaRPr lang="tr-TR" dirty="0"/>
          </a:p>
        </p:txBody>
      </p:sp>
      <p:sp>
        <p:nvSpPr>
          <p:cNvPr id="5" name="AutoShape 2" descr="data:image/jpeg;base64,/9j/4AAQSkZJRgABAQAAAQABAAD/2wCEAAkGBhAPDQ8NDw8NDg8PDQ0NDw8NDw8ODw8NFBAVFBQQEhIXHCceGBkkGhQSHzAgIycpLC0sFR4xNjwqNSYrLSkBCQoKDgwOFA0PFykcFBgpKS4pKSkpKSkpKSkpKS0pKSkpKSkpKSkpKSkpKSkqMjUpKSkpLCw1MikzKSkpKSkpLP/AABEIALcBEwMBIgACEQEDEQH/xAAcAAEAAQUBAQAAAAAAAAAAAAAABwECAwQGBQj/xABSEAABAwICAwcNDAYJBQAAAAAAAQIDBBEFEgcTMQYIIUFRcZEiMlJhcnSBobGys8HRFCQlM0Jkc5KTosLSI0NEVGODFRYXNDVTguLwJmJlo6T/xAAYAQEBAQEBAAAAAAAAAAAAAAAAAQIDBP/EAB8RAQACAgIDAQEAAAAAAAAAAAABEQITElEDMUFhIf/aAAwDAQACEQMRAD8AnEAAAAAAAAAAAAAAAAAAAAAAAAAAAAAAAAAAAAAAAAAAAAAAAAAAACyWVrGq5zmtam1zlRETnVQLwcziWkCjhujHOqHJxQpdt+7WydFznqzSVUOukMMMXIsiuld4rIYnyYx9EjlrnoiXVUROVeAiCo3VV8nXVUje1EjYk+6iL4zzpXuet3vkkXle5XL41Oc+aPkLSZJsdpmdfU07e0srL9FzRl3aULf2hq9wyR/kQihG8niLkaZ3T0tJKfpDo02a53NEqecqGF+kin4oqhedI2/iI9RpcjTO3JKd2ukmPippF53sQsXSSnFTL4Zk/KcRkGQbclp2q6SF/dU8M3+0t/tId+7N+2X8pxuUWGzLsp2X9o7v3Zv2q/lLk0ju46ZPBMv5Ti7FbDZl2U7ZNI6cdMvgmT8pkbpGZx08ngexfYcIqFt1G3IpIbNIdPxxVCeCNfxGZm72kXbrm88fsVSN0Urcbcikns3aUS/rlb3Ucqeo2Y901G7ZUw/6nZfLYicrcu6SkxRYjC/rJYndzIx3kUzopC1jJHUOb1r3s7lyt8hrd+FJmBE0O6KrZ1tTN/qcr/Oub8G7msbtdFJ3caJ5tjUebFKSUDh6fSM79ZTovbikt91yes9Wl3eUj+uWWJf4jFVOltzceTGfqOjBrUmJQzJeKWOTuHI5fCm02TYAAAAAAAA8vdDjbaOBZVTM7hRjeVbbV7XtQinFMdnq35pnqrb3axFVGN5m7DvNJFFI6lbPGx0qQK9Zo2cL3QORMzmdtqo1eZFIxp52PbmjckjeVOBW9pzdqL/xLnn8sz6+Lj7ZkaXZQxPAXoh521qNK2LrCwKURC5EKohcgFqMK5FL7jMBYMxcqlLAM5VHFMgyKFpeMpTKVRFBRkGRTI1S9GhKYMgyGfKVRgKYEjK6s2EYMgKa+rK6sz5EK5UC019WVyGfINWEpgyFFjM+QZAU19XZUVFVFTYqLZU5lPVoN1VZBa0uuanyJur4O07aho5S1zSxMx6Skg4Duzhql1bk1UvYO2OX/td7ToSHYGWe1+xGqiq7m4bJyqSxhjnLTxK+6PWKNXX25sqXv2z1ePOco/rE/wAmm0ADqAAAHH4/oypKmRaiLNR1CqqrJBwNevK+PgTwpZec7AARXV7hauH5KTony4eqXws4HeJTyn0T2rlXgXsX3Y5PA6yk0mKelZImWRjHpyPajk8ZxnxRJ/Y9ShlYHJta7ntwdJQlGfcdRuW6RLGvLC90fiRbEZ6Sa2XBpYnapKiknu2Nz5U1ySNS72uRzFS3CllQzp/TnPTGhU52l0oULvjaWVi8atajvG17fIdtuYbTYnC+ekinexj9W9Uk1ao/KjrZZG8PAqbFUzpntdkdPLyl2U9mjwqnnbI+GSd7InujkfG2KeNj29c1XtcicHHYpBhEMrc8NU2Rt7Zmxq9t+TMxzkvwk1ZNc8XkasplN6fDsiqmtYtuPV1FunIar2NROGRn308SohNefRsw7WIwqrTCtZGm2WNPDbyoW/0pD/nQ37tqGeGXTXPHts2KohrtxKHjmg+0b7SqYlB/nwfax+0ccul5Y9tlrC812YhEuyWFf5sftM7Jmrskh+1i9peM9Jyx7X2K2Lmxqux8P2sXtNiPD3L+sp/t4/UpeGXRzw7auUrkPSjwGR362mT+arvIhnbuZdxzwJzJK78I15dLyx7eKsfOMp7T8BjaiufVxta3hcqsVGt51cqInhNlu5dmXPrZ3Ny5szYmo3La97quy3GXXknPFzgVTBU7ssDi/a5JVS3WZ3X+rGvlNXD93tBVVUVHR08k00z8kedHI1Vsq8Kue2yWReIuqWZ8kPR4A1qrsa5eZDtoNx67XSsb2oYGN+866noQ7moW9drJO7etuhLGtP6myekee5XLxW57J4jepNzE8trRrbsn9Q3x7fBckOnoIo+sjY3to1L9O02DceKGZmZc3hG42OJUkmVJXpwo236Nq83yvEnaOkAOkREJEUAAqgAAAAAAABEG+QZ7xoV5KuROmFfYS+Q/vkJW+4qFl0zLVyORvGrUiVFW3Iiub0oByGE6KaWowamxafEW0Eawya3PAsqLI2olaitXWIqqrUYiNRFVVTgvc77cPuFmdQMo5HTUuG5nyPiVFgrcRc9Uu+osqrTxKiNbqmrmVE6pU2Hn6E6NtbDFPK3WRYZEympWv4WMrXySzzzIxeDOjZIWo7nsTCEeXiNNHT4fPHExkUcVJOjGRtRjGNSN1kaicCIcDvd2/A0y8uIS+KCBDvd1j8uG1zuShq16IHnD73xlsDd266oX7kaeoKktWpyIvOWOpmLtYxedqKZQBquwuBdsMK/y2+wxuwSmXbTw/ZtN4BKecu56kX9nh+ohb/Vmk/d4ug9MAqHmpubpE/Z4ugvTAaZNkEfQb4BUNRuEwJsij+qhkShiTZHH9VpnAKhjSmZ2DPqoXZETYiJzIXFsrrNVeRFXoCof0CxNm/ppz2te2Wrja5r2o5rmrrlVHIvAqdWdm/c/U4aqyYX+mpbq5+FzPs1qLwqtFK74pf4buoW/BlOS3ubL0NdJ2Va1OiFq/iJcAgePQ3SYnPUTUVe6lTWqslDU0q+6aN7uFYpGrIiol72W1rbFXaczoxwvU7q4KbNn9z1dbHmtlzaqKZua3Da+W5OO7zDdXG3F4GIlXh6snV7LMfNQsdeopnu+U1Y86oi7FalrKQzouq2S7rUma7qJZ8SkjVepVyPZMreBeOy7Aj6TAAUAAAAAAAAAAAAAAAAIg3x/9xoe+5PQqS+Q9vkF950CfOpfRAdZobpmMwCiVjWtWRssj1aiIr5FlemZ3KtmtS/aQ7U5DRIn/T+H/QO9K868DxN3DrYPiS8mHVvoHnK6BY7YDGvZVVU779vUdHpEfbBMTX/x9UnTEqes8TQey25+m7ctWv8A9D09QHegpcXAqClxcCoKXFwKgpcXAqBcADUxeXJSzv7GCZ3QxVNs8nddJlwuvd2NBWO6IHqBwO91jtg87uyxCTxU8KEqEab36O2B37KtqV6EY38JJYFssaOarXIjmuRWua5LorV4FRU40PnHQ7E3+s7kaiNaxMQytTY1qKrURPAp9HqfOmg9M26KR3zetd0yM9oR9GAAKAAAAAAAAAAAAAAAAEOb5BfeuHp85n9EhMZDe+Q/u+Hd8VHo2gdvon/wDDu919I86y5yeizgwDDu9k89x1CuCLKylZNE+GVqPjkY6ORjtjmOSzmr2lRVMeHYfFTQsp4I2xRRplZGxLNal1WyeFV6TIshasgLZswzmushTWlS2xnGc1tYNYC2znGc1tYNYC2znK5jW1g1gLbOYrmNfWFUkItti5hrKVk0UkErUfHLG+KRi3s6NzVa5q25UVSiSFySAtq4FgNPQQJTUkSQwo5z0Yjnu6py3VbuVV8Z6JiR5cjgLnLwHzvoAS+OTO5KCoXpmh9p9BzvtG9eRjl8R8/73dt8VqHcmHv8c8PsA+hgAFAAAAAAAAAAAAAAAACGd8j8Rhv09T5jCZiGN8h8Thv01V5kYJdzox4MBw3vRnnKdE95z2jZPgHDe84/We5IVmVHSFqvLHFqhGTOUzmMFF+cZywAX5xnLABkzjOYwBlR5XWGG5UgzawuSQ17lcwG0khkbIaaOL2uCsmIS2p5nckMq9DFUg3e5t9/1buShYnTKz2Ez41Jaiql5KSpXohcQ/vcY/fVe7kpqdOmR3sAnoBARoAAAAAAAAAAAAAAAAIY3yHxWG/S1fmxEzkL75D4vDPpKzzYQku90bt+AsN7yh8h7z2HjaN2/AeG94weadCrANF0ZYrDdWMsWMqNTIUyG1qymrCNbKUymwsZTVgYLCxm1Y1YGGwsZdWNWBisLGbVjVgYbDKZ9WEjAxI0va0ypGXtjA8rdK7LhtcvJQVi/wDoeRdvcGfpMRXkjo0+9L7CUN2nU4RiK8mHVvoHkb73BnU4kvbom+mUKmpAARoAAAAAAAAAAAAAAAAIX3yHWYZ9JWebCTQQtvkOswzu6zyQhJSLo5T4DwzvCm8xDo7HPaO/8EwzvCl9Gh0QVYrSmUyFLAY1YUyGWwsEphVhTVmawygpg1Y1ZnylMoKYNWNWZ8oygph1Y1ZnyjKCmHVjVmbKLApjRhcjS+wsCnN6RHZcDxJfmFSnSxU9ZH+9xT9DiK/xaVOhsvtO70pyZcBxFfmrm/WcjfWcTvcme9a93LUwp0Rr7Sn1MAAIoAAAAAAAAAAAAAAAAcZpI0cpjTKZvuj3M6nfI5HarW5mvRqK22ZtutRTswB5+AYQlHSQUjXue2CGOFrnI1qqjWomxODiPQAAAAAAAAAAAAAAAAAAAAAAANHG8IjrKWajmzaueN0T8iojkavG1VRbL4DzNxe4mnwinfT07pZEklWZz5sivV2VGol2tTgRGp0qdC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2095500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139999" y="1294284"/>
            <a:ext cx="686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Biçim bildiren sıfatlar isimden önce gelirler ve varlıkların biçimini anlatırlar.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55" y="1663616"/>
            <a:ext cx="2232248" cy="164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8726909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4289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/>
              <a:t>Biçimini belirten sıfatlar (ön adlar 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1988840"/>
            <a:ext cx="3529584" cy="4176464"/>
          </a:xfrm>
        </p:spPr>
        <p:txBody>
          <a:bodyPr>
            <a:normAutofit lnSpcReduction="10000"/>
          </a:bodyPr>
          <a:lstStyle/>
          <a:p>
            <a:endParaRPr lang="tr-TR" sz="2200" dirty="0" smtClean="0"/>
          </a:p>
          <a:p>
            <a:endParaRPr lang="tr-TR" sz="2200" dirty="0"/>
          </a:p>
          <a:p>
            <a:endParaRPr lang="tr-TR" sz="2200" dirty="0" smtClean="0"/>
          </a:p>
          <a:p>
            <a:endParaRPr lang="tr-TR" sz="2200" dirty="0" smtClean="0"/>
          </a:p>
          <a:p>
            <a:pPr marL="68580" indent="0">
              <a:buNone/>
            </a:pPr>
            <a:endParaRPr lang="tr-TR" sz="2200" dirty="0"/>
          </a:p>
          <a:p>
            <a:r>
              <a:rPr lang="tr-TR" dirty="0" smtClean="0"/>
              <a:t>    « uzun adam »</a:t>
            </a:r>
          </a:p>
          <a:p>
            <a:r>
              <a:rPr lang="tr-TR" dirty="0" err="1"/>
              <a:t>i</a:t>
            </a:r>
            <a:r>
              <a:rPr lang="tr-TR" dirty="0" err="1" smtClean="0"/>
              <a:t>sim:adam</a:t>
            </a:r>
            <a:endParaRPr lang="tr-TR" dirty="0" smtClean="0"/>
          </a:p>
          <a:p>
            <a:r>
              <a:rPr lang="tr-TR" dirty="0" err="1" smtClean="0"/>
              <a:t>sıfat:uzun</a:t>
            </a:r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Basketbol oynayan uzun adam takımını şampiyon yaptı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1941771"/>
            <a:ext cx="3419856" cy="424847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13681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44749" y="1294284"/>
            <a:ext cx="686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Biçim bildiren sıfatlar isimden önce gelirler ve varlıkların biçimini anlatırlar.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34799995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4289"/>
            <a:ext cx="7024744" cy="673144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Durum belirten sıfatlar ( Ön adlar )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239216" cy="3493008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« eski araba »</a:t>
            </a:r>
          </a:p>
          <a:p>
            <a:r>
              <a:rPr lang="tr-TR" dirty="0"/>
              <a:t>i</a:t>
            </a:r>
            <a:r>
              <a:rPr lang="tr-TR" dirty="0" smtClean="0"/>
              <a:t>sim: araba</a:t>
            </a:r>
          </a:p>
          <a:p>
            <a:r>
              <a:rPr lang="tr-TR" dirty="0" smtClean="0"/>
              <a:t>sıfat: eski</a:t>
            </a:r>
          </a:p>
          <a:p>
            <a:pPr marL="68580" indent="0">
              <a:buNone/>
            </a:pPr>
            <a:r>
              <a:rPr lang="tr-TR" dirty="0" smtClean="0"/>
              <a:t>Caddedeki eski araba arızalandı.</a:t>
            </a:r>
            <a:endParaRPr lang="tr-TR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71517"/>
            <a:ext cx="2088061" cy="140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2448272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187624" y="357301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2" name="İçerik Yer Tutucusu 3"/>
          <p:cNvSpPr txBox="1">
            <a:spLocks/>
          </p:cNvSpPr>
          <p:nvPr/>
        </p:nvSpPr>
        <p:spPr>
          <a:xfrm>
            <a:off x="1187624" y="2465831"/>
            <a:ext cx="3239216" cy="34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« kırık sandalye »</a:t>
            </a:r>
          </a:p>
          <a:p>
            <a:r>
              <a:rPr lang="tr-TR" dirty="0" smtClean="0"/>
              <a:t>isim: sandalye</a:t>
            </a:r>
          </a:p>
          <a:p>
            <a:r>
              <a:rPr lang="tr-TR" dirty="0" smtClean="0"/>
              <a:t>sıfat: kırık</a:t>
            </a:r>
          </a:p>
          <a:p>
            <a:pPr marL="68580" indent="0">
              <a:buNone/>
            </a:pPr>
            <a:r>
              <a:rPr lang="tr-TR" dirty="0" smtClean="0"/>
              <a:t>Çocuk kırık sandalyeden düştü.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63799" y="1294284"/>
            <a:ext cx="723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Durum bildiren sıfatlar isimden önce gelirler ve varlıkların durumunu anlatırlar.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45990062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847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Durum belirten sıfatlar ( Ön adlar 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1844824"/>
            <a:ext cx="3419856" cy="3961616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          </a:t>
            </a:r>
            <a:endParaRPr lang="tr-TR" sz="400" dirty="0" smtClean="0"/>
          </a:p>
          <a:p>
            <a:pPr marL="68580" indent="0">
              <a:buNone/>
            </a:pPr>
            <a:r>
              <a:rPr lang="tr-TR" sz="400" dirty="0"/>
              <a:t> </a:t>
            </a:r>
            <a:r>
              <a:rPr lang="tr-TR" sz="400" dirty="0" smtClean="0"/>
              <a:t>                                                                   </a:t>
            </a:r>
            <a:r>
              <a:rPr lang="tr-TR" dirty="0" smtClean="0"/>
              <a:t>«  güzel kız »</a:t>
            </a:r>
          </a:p>
          <a:p>
            <a:r>
              <a:rPr lang="tr-TR" dirty="0"/>
              <a:t>i</a:t>
            </a:r>
            <a:r>
              <a:rPr lang="tr-TR" dirty="0" smtClean="0"/>
              <a:t>sim: kız</a:t>
            </a:r>
          </a:p>
          <a:p>
            <a:r>
              <a:rPr lang="tr-TR" dirty="0"/>
              <a:t>s</a:t>
            </a:r>
            <a:r>
              <a:rPr lang="tr-TR" dirty="0" smtClean="0"/>
              <a:t>ıfat: güzel</a:t>
            </a:r>
          </a:p>
          <a:p>
            <a:pPr marL="68580" indent="0">
              <a:buNone/>
            </a:pPr>
            <a:r>
              <a:rPr lang="tr-TR" dirty="0" smtClean="0"/>
              <a:t>Çiçek tutan güzel kız ağlıyor mu?</a:t>
            </a:r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419856" cy="3817599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68580" indent="0">
              <a:buNone/>
            </a:pPr>
            <a:endParaRPr lang="tr-TR" sz="200" dirty="0"/>
          </a:p>
          <a:p>
            <a:pPr marL="68580" indent="0">
              <a:buNone/>
            </a:pPr>
            <a:endParaRPr lang="tr-TR" sz="200" dirty="0" smtClean="0"/>
          </a:p>
          <a:p>
            <a:pPr marL="68580" indent="0">
              <a:buNone/>
            </a:pPr>
            <a:endParaRPr lang="tr-TR" sz="200" dirty="0"/>
          </a:p>
          <a:p>
            <a:pPr marL="68580" indent="0">
              <a:buNone/>
            </a:pPr>
            <a:endParaRPr lang="tr-TR" sz="200" dirty="0" smtClean="0"/>
          </a:p>
          <a:p>
            <a:pPr marL="68580" indent="0">
              <a:buNone/>
            </a:pPr>
            <a:endParaRPr lang="tr-TR" sz="200" dirty="0"/>
          </a:p>
          <a:p>
            <a:pPr marL="68580" indent="0">
              <a:buNone/>
            </a:pPr>
            <a:endParaRPr lang="tr-TR" sz="200" dirty="0" smtClean="0"/>
          </a:p>
          <a:p>
            <a:pPr marL="68580" indent="0">
              <a:buNone/>
            </a:pPr>
            <a:endParaRPr lang="tr-TR" sz="200" dirty="0"/>
          </a:p>
          <a:p>
            <a:pPr marL="68580" indent="0">
              <a:buNone/>
            </a:pPr>
            <a:endParaRPr lang="tr-TR" sz="200" dirty="0" smtClean="0"/>
          </a:p>
          <a:p>
            <a:pPr marL="68580" indent="0">
              <a:buNone/>
            </a:pPr>
            <a:r>
              <a:rPr lang="tr-TR" sz="200" dirty="0"/>
              <a:t> </a:t>
            </a:r>
            <a:r>
              <a:rPr lang="tr-TR" sz="200" dirty="0" smtClean="0"/>
              <a:t>                                                 </a:t>
            </a:r>
            <a:r>
              <a:rPr lang="tr-TR" dirty="0" smtClean="0"/>
              <a:t>      « şirin bebek »</a:t>
            </a:r>
          </a:p>
          <a:p>
            <a:r>
              <a:rPr lang="tr-TR" dirty="0"/>
              <a:t>isim: </a:t>
            </a:r>
            <a:r>
              <a:rPr lang="tr-TR" dirty="0" smtClean="0"/>
              <a:t>bebek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şirin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Karpuz yiyen şirin bebek alkışlandı.</a:t>
            </a:r>
            <a:endParaRPr lang="tr-TR" dirty="0"/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5" name="AutoShape 4" descr="data:image/jpeg;base64,/9j/4AAQSkZJRgABAQAAAQABAAD/2wCEAAkGBhQSERUUEhQUFRQVFxcXFRQWFBQUGBQXFBQVFBUVFRQXHCYfFxkjGRQUHy8gIycpLCwsFR4xNTAqNSYrLCkBCQoKDgwOGg8PGiwkHCQsLCkpLCwpLCksLCwsLCwsLCksKSkpKSkpKSkpKSksLCksKSksKSwsKS8pLCwpLDQpKf/AABEIAMEBBQMBIgACEQEDEQH/xAAcAAACAwEBAQEAAAAAAAAAAAAEBQADBgIBBwj/xAA/EAABAwMCAwUECQMDBAMBAAABAAIRAwQhEjEFQVEGEyJhcTKBkaEHFCNCUrHB0eEzYvAVJPFEU3KikrLSFv/EABoBAAIDAQEAAAAAAAAAAAAAAAMEAAECBQb/xAArEQACAgICAQMDBAIDAAAAAAAAAQIRAyESMQQTIkEUUWEFMqHwQoEzsdH/2gAMAwEAAhEDEQA/AMfccRlVi5kJbVqKr6zBQaKSQwnKpqsEqMusZXk6lRpdlYYF1SYZR1GywiqFjlDYbkkiWjnN96IbT1HZGW1uOfuRYohpV2KOWxM6yhcutJCc12zyVLqEBYkw2OQgr28IYMT6tbSgq1nCGmOaAmjkjbenhUU7fKdW1ENC2tgMskgB9Ijdcsp5RV08IYGEVC9hFKgAjaR5BLO+JMDJ5Iyyo1DsInn19PJZk6NQx8jjiFNw9kepWdu6dTck+uw/lfQBw4hsuyfPMejUrueDF5Lj/n7IaybGY49GBqPcOZXlK7c3rC0d/YAbNSGtQMo8ZqRiWOhjZ8XaQGyPIHB/ZGsqZzif83WZ7lMbOo5glviZzbzb6HkraBmhFaMjogru+nZU/WZEiSNvQ9CFQXTKwzcYpbKK1SUM4oh7VQ9qtBPgrqKrUr9K57tEQBlYK6a5daFwQtGT3WoqXLxVRA9wKG55TS+YGhKHukqzK2G95OyMtcJdQTCiUKYWEbGTK6a2UQkDTCNZXhCuy5Yx1SarKrkv4fdJrRpypYs40yukyV7WeEd9Wwl1ZqHKQXGrZVoCj6Ehc6kXbslCU90Nyx8Y2LHWsHCvc7HuTJ9oFTUthCZiITnYhrOVBqoi9ZnA3+aus7QbOYdW87j4/oiWO+H4UvJlSdL7sL7PcODmmo7ngDoN5960lrQA5eiQ2dcsdH3TA9OQTG3vXEvLR4aYkk8z0HuS01KTOpn/AE+WGfGO0PG2hduubrhkt8un5ou1vAKQfvMR5k8h/n5K2reh7ZbmcDz9EvLQqsbXwYbi9jnSMrOXvDC3l/C+kO4fkndxQVTsy6odoCuGRo3JKWmfMv8ATyeRRPCWQ4t68us8lub/AIEGCIWXrcPLHSPJMxzctC88VK0LqtnoedOQeXUcx6hUVqekz91wwf0Kc8SZoMxg59PJLbh40+W/p/wip2BaoEqDKqqDKscfkqnmUSgfI5buutClML0uWjNlJ2C8cFy9y8NRaRllLlF5UUUKCL+5Lj6Idi4rvkr1jlCIJpPR9Gol1LKNphCmg2NhbayJ75Ki+F02shqISUrG9C4gp3Y30LL0KmU2tquFmQPjaH774lcapS1tdWOroMi8cNlz25XVGvCENdC1L4NQPkanOMY+5mjp1pC4rVICzjeJVnf02GOpED5rh9e65x6eFORZymreguvW8bY31D80xpA7beqzlHiRa77Vhn8vOCtNTJcJJ36oq2z2P6ElHFKL7va+UWCz1ZGfJF8Ctj4w4SCcz0B59Bj5JS3jTGVNPejV0n5dFpOHXoBdAmYcfXZHgk3Z1MsuX7aYTS4e6s8SSyiyQ1oEF87mOQ6T8l7d12WpEnU0nDebRz9VxfceDG+HLj8vVZt01Xl73T0/gLGeMEqrYt9M5q5/tPpvDLdlRoc3IKJuKQAgBJuyfEB3cREYWicdQwuckmeZyJxk0Zy8sdSzd/woCfX/AD8lv6lvGVlu07dA1jbn5brLjx2aUuWjF8etgQsdXOklp9y13FruRI2KxPEq8n3prBsFmVHVB8hdwhqBhsrnvk2kIvsIJwV4DhDGqrabpV0UV1GqhyLc5DVioUckqKsvUV0Wdd2poRVOnKv+pLNkBrenCLlchkKOKzIJFnBeraTVW1qNo00OToLGNs7pMRtIqulTVxYgcrYxKCSLmPV9BpcYA8zkAADcuccAeZQ1NmJcdLRufyAHM+Ssg1MEFtMGQzm4j71Q8z5bDlznDdijyO+MOzqNZinBA3qEeGeehp39T8l6yyaDJ8R6nJ/YK9mFHDK3CBjgou/kvpiV0+zLhPLz5q2yoFxAAknAHmtJR4fDGioBI2jfOc8pR8cOToe8Hx45snvuvwZurwQOpnWBhpjzxj0yklOmaoDS5xI5ajHvW9NsHGBy98H90Hbdki57iCWmCQcZJjBW80eNUdL9Qj7od8enXdGfsuGUaJDiJdOJyZPJo6rSNe06SNIJkEHoRP5gIa94O2iNZcXVHiA0gQyCJjp/KN4LwnUwvJ8RnHMAcgt4m+qOvhlijiuK4r4/9Ykuh4tvn+qBuLx1DSXNw4OPhl0BkapjaJ3Tm4edZbJgcigOIdm/rJEudgQM4A322QMjhzakLfqOduPGPf8ABq+yPEWVGgtIgrb08BYTsd2Y+rgNBcczJgRPJbHid0KbJlAdfB56VtkuK8+iV8ZoipSI8kFQ4mXmdm8ieaKuAHtjX8FlptGk0mfJuKWzqcjlJ90LH3T5ct72pYaZc056HqsG2lL/AJo2DqzPlOwqnT8MHplCvRd0YEe8oRNIQZy5e6sKtxUnCsydVKmFXUqKVShXvWkiHZcoqtSisqzQ0KaO1iEM0QF7KEy0cVmodx3RdUSFLewc8hrWlxOwAJJ9wUL/AACW7kfTeiLns9WpAF9JzZ2kIXuyMGQhSp9B4KUewptdW68SZAO0buPRv7ocMgAuzPst5nzPQI6ytCTJyfkPIJVmnOWV8Y9fLOqFsTDnbj2WjZvp1PmiwEfRs8KupTEq0WkoqkVUWq/ugvKFOTATS3tQI/P9lJZFAmPBLK/wUWdJ7TqHLI9eULW9w7QO8jVHigc+gSoUxHn+XoeZVVfiNUyxzonZ8Ab4kkc1rB5NN8jr+NGOLSGtNomBGMY69EZQEO33j+VXaWDadMfhDcekSXE9TuqK92KbSSQNySeU/wDK6/e2P/8AJpA3GuGuqVGeIQRpHWRJ+J/RNLO00NAHtAQfP1WT4v2gnToyWPDp5S0nHzIWiocWa9oe2C6J0znzaeiD6kE3s3ljkjBJ9CrtNwsuqCrT/CQeuoZbPwj3hFcLp7T70TWuC5ukNPmTuvLXhbjlcvyZqU7gJ5sqlFRfwaCzGPCk/aKqYh3NM6LarM6pkYYAABHQ7n3pHxd760eEgB0ZjOfIpdzYmoJsIr0D3FQ0mgvfThsn2DAEtG3X3rC8PZeU6x1agyT4XbAEmABJgAYX0uzsixglLuNaQwptZfbQosS58j5t2nq6jnlhZhjRqc7kDj3Jz2pvMwN0nYzCJF0iskXOTBqmSh6iKqtgoWrujxYpKNdlRKk4Xvdrru1sHRW8YQ5YjDTwqXMV2VQMWKKx26illGgYwlXNoqynACvpkIbZpIqZRWu+j5hbXc7SSNMSBkZBx7gs7Tp6iANyQB7zC+qdm+B/VWCQDjJjmdyUvmnSoa8eG+X2L+0lnTqW5MgEZHr0XzXidpVcQzuy4gBwhpMtOziRsN19S4tw+nVbnwnkR18xsVlbXj/cufTqHW8EjU1sA9ABJ22STtM6axLNj4L/AGYj/S3h4Al7nQNoM9I5BbHspwd1OqfrFElsRMag09TCUvvHMqiqwaSHEgEdZEfAlans726YSG1maf7hkT59EVNyRWTBHB0F33ZUFpdRdjpy/hZR3DKhqd2GnX0/Wekc19LuWtLe8ou3GCNj69UgqXrg8vb4agEOAxqadwPIwPeFcWoySfQDh6iK+H9j2sb43uLuYp0yRzwHugHY7Ip3B6I2NSeUmn8s+/4dUXTvWPbrcWjVMa5qvOfwbCCFeKgMw6pz27unvPQHqV0nDx490RSrVilvCgcNcCROHTMCMwN9xshOIcNImWifQQ4cyIxIwCB5HrDq6r5yA/mdenEmRlrQdwPgq6pDgJggn2HGowHV7Ul3tc4HIhEeDHOFRVG99oX3F+57QwACIlrZlzWkEgH0Bwk/EKb7h7Rphro0xJEHMk9d/gmPeU2ul7KtJzX4aA9xq7lvdk4gkDO0FOOCWh01Wj2W1HBrfwgw7TPlqIS0nPHH37GsHlvDboUU+H2tME1CC5pMiczuBA3xCF7ON+0JjBnHqUw4twQE6gM8wreD0AI5JTJk9StFz8hzht9jI8Lc/LSGjzGqfmvXvq0xkNdHQEE+kpxbUsbqm+swRuUOOkIxnvYgPaNodBmSNjiPijOCBrswDnogbvs53zgScDaMH4p3wvgooMw4n1UrYTLLHXt7Cr1wDV8/7UX4E5wBK0nHuKBgOcr5f2m4jqlp+9v6K+2SEajZlLmqatQuO04XLyrS2NlTUEpiwVUVueqalHM8lc0LsBaUqBzx8ihlNWd0rG0sLo8kVOxScXHRQ6nj0Q7qPNG1Niq3DAWkwbFj2QVFc5uVFoyO6QRDQq6QVrwhPRuKtmk7E2FOrVPeOgtgsExmZnziAvpLuJGkdJ8U7ac/JfEaN26kQ5ji0jM9B1R1PtHcO8Tqh/twAQErOEpT0O4s2KK4yNh2g7SNqOHclzd9WmRz6LO6Ha9QncnKFo3j2hpAB1EjPLZPfq9R7Z8I9EKUXE7OHLjcVx6NDZdmqVXTreXeEEwQASenkmFf6OqBEsc9p/8AIH5EL5/Woub7JM+U/omfC+1NzSIGpz282uk/A7hajpAs+GU9p/6Nfwm3fayxztdMnBiC2d58kVfcMEipMEc/IqcNvPrNMP0loPI9Rgo99PGnkhS2K/tZmbj7CpqIljjmNxPMfsmNa8aAMiHEAHlnY+i4v6EiEkq03t0t+4HAg5xGdOx3P5rWLckmEUFN2PRWBGCDHKcjwhxdE+0Q4ZjA2QtPUekHlsQI2B5e8JSy5NOpTDT4S6CRpM+Fo2MAHG/mtdYvDpOhuXNA+yOxeW/dPRsyOq7koy0osxNSj10C6DAFJp1Hdz3QxuPwNjvD6gJpY2RpUw1mT7TnmC5ziZc4zj5e/C9oPYSfDEFxOgmQA7S3wP3JIPNX9+0RJIwT4mkbO077ZJEJeUMvK+wDcuqKHs1iHNg8o8J+6ABOOZnfZKK1q+m6QNY5huHRMSWHPwWmoua/aHehBHT81RX4eyJLTHkdsQImRhZcIT/eqZI5FF0xdbcVjG8bgiHD1acry74sCIlF17BrebvIODTpGBu7AG2BBJQ1+ymxmqppY1o8RLAYnZsCCXno04WH4i7TNpxb6PbO7Eb4C8veNCIaUssO0dMy1lA931ALi4z97wkaTP4uS9bf0dZkMDneIggtEg+HSCfdBwVmOCL/AMjXptPaMz2iv3DJB8t4+K+c3tdxcS7f8v4X2Lj1EFkNazO40xj8IMcpbz58+Xy/tFYd3nMHYxt/aVuWBR6MTcrtdCIvULwd1y5VlCoqy5r5wrA1CsciaTlTRcS9tPwlVuajrcBXusA7OxWVPj2Xkwc9oSPXNQ4RN9YPZMiR1CBe7CZjJNaOdOEoumVOaooSot2Yo0woQuarg0K4vEJdc1C5wA57eQ5lBm6McqKwNR8pz5np6BXa/gvCwNA8lArjGjapL8jrhZDmRza78wE8Fcwslwy70PzscfstXQrAhL5Vs7HhyXEZcF7Rig0teyQTMgCdtimze21AjYj1ashdBLiEOkdB4oT2z6DT4y2o9vduzPL8lp6JJbJ3Jx6DH7r5VwqWeIGDMrbcH7RsI0uw7z/QrFUxTNjf+I6faSh7rhIc2ITW1IInmUS6gr4WJc2mfMuP8FqwMl2nbrEz78lMeAXPhHhGoBgEtdhz3ktywnYRyWuu7IFZi84caTw9o2OqMiSAQDIzzT2DO06kNwyqSpmgt3AmGHHetDRqa+e7EkkPgwIPxVbrUugBwGqRjVTcGU5kgE9S47cwlVrf+GAdRZTgZFT7Sqehh2yaU6m7WnbTRaNXvedFT910l9zLi4vX9/vYcxg1N0tIaGiJaznMeI8yQ0L2gGtDjsBAEQ3DehaYMkzBH3gqnO20iMnThzOfd0/E2R+I5CurOiAOUAZ0zEho1RpcSQT6MUYs/sc5n+4kAcgXwYGpstIYJ3G6VVuF/Wq0b0aWB/e777zGCSefomXdEnSzDiI1RBawmXOMGC5528k0trQMaGtEAJHyZ37UT1OG12BfUmsbDQAB0Wf43w9rhkBaquFn+KndJSMQm+z5j2ndVZBbUf4BA8bvCOgzhK+H9oKr3aHkOEZ1NBkY+8IPxK0nG2h2odcLFcNAFT/xkH9cj0R8Mm0NwptWMB2SNXNM6dRHhdOkaj+LePd+6zdzQLHOaYlpLTG0tMGD7l9ZtHtZavqQPCzyzBcQA8DMu1YcNgvllekCds9UbJBLoD5Eo45UgUNKKptQ7QVfTcl2XGvgY2yZ246pXbFNLV6WmOQQa1g5pNxngAc0vpCCN29fTzTxuyzdftU5rnAMED1n4rGJTb9pnPwUfeZxz4MRsouatQucXdTKi6q62cKUqemaCvcR5xy6novaTIyfaO/7eirtxPiOw9n/APXqVYaiDFW7BpfLOajlxrXTaTnGACSeiecP7M/eqmP7R+p/ZXPLGC2Gx4Z5H7UI7a1fUdDASfy9TyWnt7F7GjxajzA/TqmTKLWABgAb0H+ZUAK5+TyHPro7HjeOsO72LnOPPC8YBzThtOPVW0qcZKH61D3q/gVve4+y10dYj81BbPglxDWjJO8R6Jk8zkrlxn0UWVsG8rqkMvox7TmsarHl0tcNGrcsiPzHzX0uk6V8mtLru3Bzdwf+V9E4PxMVGAg7pmElJ6Obmi+2NalKUvvLMEbJmx0qPZKI1YspNGHvOGljgQAQHB0EbkDGd15a3rmASSSxj3kBwcNbzA8NTPwK1Ve0nklF5wgO3ARceeWPT2h2Ge9SPLe5DQfu6RHOmZAFJu8tOTUPuCaW1KNsHngiJjdswTAA+PVZupbupiATGpriJmdJJiDjd0rQ2FYOaCCjZfKTVRB5erQwosDRgeZPMnqT1XZqoTvlw64SXIW42W3FRZrjNfBTevcYWa4zXWJMJBGWvXSSsdVeGVHddR+Y8srX18krL2fC+/vagfPdUvG85zpbOkEDBJgIvj7dDcfbQ44tfmnaNbMd+Zj+xjnQT6k8xyWPfUymHafixr1pHsMaGMbJIDWjlPKZPvSQpuUrYr5Cc53ZcX5V9NBomhWQZ72i8S4qmNLZoKZ2tKNkttTKb0CkpnQgG0B1SXj3ZnvJdTw7pycn9u2USaaCsjhK0ScVNVI+S17d9Nxa9paRyIUX1OraNd7TQT8VE2vNXyhB+D9n/BiO8wvbekXuAG5QupNuE1G02mo8jOG+gTM3xjaFMUFknT6H/DrFtMY35nmf2CL+tt2kScALI3/agnDMDqg7aq8uDnEiMpB4JS90mdiOWC9sUb0vHNXtELHf6i45JTLg3GdT9BcDifRBliaVhrTNG1el87bKtrtXouwgIwxP2tu307dzqbtLgW5x1g7rCf8A9Vc/913wb+yadsOO98/uWH7Nh8RH33D9Asu8Qu14uGoe5HI8nM+ftY0Hae4/7rvl+y+x/R9ePNpRe50khxM/e8bgNufluvggOV+guxlt3dpQaZ/ptByBMt1EZwZ8Qg8ynI4Yu1RXjylNu2bW2u5AR9OpKztOroOTv5ac+Q2gkGI5R1TW3uJSWSLhKmEnGg5zUNUoq1r16SsdgroV3FoCl9gTTrFv3XzHkQntQJZc0fEDzBlCkg8ZXpnderBQVxdLm/uISK74gqsIojGtxDG6zfE73UYCoueIE4CBa4EyTuxzjDmjbbl6YW44pT6DYsLey92BAyUn45X7im6mww5xd3jsgkkieecNATmo0Nkb8sljt2NG8g+05ZDtBV8QHQTy5+nomseH0lfyTM+EbETqPmVUaJ6/JEGoqnOW0jlOTKHEjmuBckLqqEHWct8UzPqS+5puGXBIBT21qLM8Gry0eWFo7YrnZltnb8eVxTHNCrCLZVSxjsLsXQbukmrGeNjSJXqTv48B/hUWPTkZowz6oG/wVAqOqbbD4BdUbXm74fuiiR6Qu25HHhjOaNINzuepVrrmEvub4NVNC41GVng3thPUUdIOva7w2dh811wBzg4v5dTzXLs+18P3Xn1pVWqNJ1NSbPpXDa+pgKuq1MY3STgFz9gz0SO97ZPFZ7WBhY0wCZkx7+srnRwSlJpDeTLGHul8mgdwSlJ+yp5OfCFS7s7RO9Jiz57b1fwM/wDb91W7tvU/Az4u/dNLBm/rF/qMD7/6NlwrsHQqy51NmgGMOMnbG+BGSfz5fQLWjpaBBGwGM8gAZw6M4OcFYr6OO2FO5Btqg7uqTqEFzhWaBJpgdcZGxAMZC3Ba5waDhznExAcBTHhALhnTg7jmOi6/jw4w32XBwluIQDy26idMAgh3hfjDQRj/ALfmu6NRzNwQMZIiCWh2nc7SFLhoa3J0h0iJMeIAew8bEBx32I6rx4BaXDRkVOYbBe/eWu/CI25LeXGskaKq0Mad0IVzaqRVa2gnfTMD2p95LRzke4q+lxAHmuROEsbpgnjGNevCVXF+Mrm8vRG6zF/xONkK7CY8TZfxTiMpDcXJPn6LyrcF0nfIGM5O2EOack7H2xy5DeHRCNjwOXY3HFXZAYk5B0E/fb7WBsOiJo+08Ts1jP6hH3myMjK8p2pg4I/pfdqDc7YJ/wA2R9GhDqhLtnB3tPE6asRlud/kujCCSpB1SX9/AHfVgXOMzJd95h5kDMeUrF9pqn2kxuD/APY+S3V+wNwMxImah9lzoO3QD/4lYHtRPeDwmIImDvORn3LOToT8hJx2KCFzpK5nyPwU75A9xz+ONkcyVU6wnmFYbkL0XQ6hTlIrhjCOG2hYZJEFP7erCQMvG9R8Uysq4dsQfQpfJFvbHcEox9sRyK6Burpe1a2keqTXt30/zzQoQtjE8vFHlxfZUQbW8zueqia4oQ5ye7Bv9Y/t+f8AC8bxYT4mkjpqj4mEtUR+ERT1p/cLu7wP2bHv/hdUL4NGG++f4QSiviujPN3Ye7if9vz/AIVbr2eXz/hCKKcUR5JM0lt2vLGaRT5YOvbzjSkn1vyzvuhlFUYRj0i55JT1JhP1zyXBuPJUqLYOhz2b499VuaVfQX92Z069EnSQPFBiCQduS+g0fpyAZpdZF+AJNzkgCCJ7nH8rCcArW4pVHVmsc+k5j6bDANUOD2PYTBkB3dOjPsu6khxWbYNAbLHCnFAPDRqe2uym43DgJ1uYTcwPu/ZtkQ2bUmujcZyiqRpav06Bz2uNk6GjDRdkZMCf6P4QGgRtPVd1fp5Dv+hO4Ji6mQIwQaHOAD5ALNVqVi4hpNIaybbU3S0M7oktrlwxLvsGmoYDgahn2oB4W2ka1erFGNRdSpkW4lhfUnSLgmnTA0tB1Mc4amlrSJV82a9af3NNU+mcEt/2cBrYEVwDJLvECKUfeOIVdf6YA4kttXNzsLgYEABo+xHTfzS29bbfWRTo/VhTb37mkChULnC9uWUh3lRwa6KPduAe7SWgGHHSubynbnv+7FuwFjHOdNnW8TrWkXMHslpFXvM0GjxPIIhrQqk+Wmb+pyfcNr/StUIk27g0kgHvMGIMA93kjU2fUdUvHb9zyB3BLiYAbUMknAAAbnKv4td0jUfVd9Vc+btzcW7gR3FsbcuazwuOo1CARk6gQchdcK7hjKLi63BBtnteHWzCHmtR70QJrGGuq6tbmsEGGxpLRrHFdI0vLyrp/wAIoq/SCQc27gZa4TUE7SD/AE+bSPzXtP6SIwaBcM4NXk72h7EZxmOSqoVrZvdN02xD3NFXUKbiGiztyRqOWA1TUlwh2oOggyl32VSpb1KndAOpE1g3RTb3neV20w6nTgMENozpAxk7ydk+ry/cfUPpRa3/AKWYcD/W04aIaMU+Rgyr6P0tgb2z3Ekz/uXAEGTpgU/xHVvySO1YJd3gs+91sFQf7bR3EO7wsDT3Yf7M91DxiIJcuri/osY8Um2x0UKbqRdSovcajq7WuLtQJe7unOBY6QPa06hqWuTK+qy1Vje5+loP0/7UNIwXCsSSDPWnAMk5g7nqkXEu2TaoI7mJg/1Jh2PEAGAcvmUl48ym26rilp7oVagp6TqboFRwZpdJkaYgygFVmX5GRri3oZHi/wDb/wC38Kl1/PL5/wAIReKhei83Pl81yayqUUJRYaiL4bxPuiTEg8pj37IBRU0mqZqLcXaHVTtEXbs/9v4QdTiUnI90/wAIFRZUIrpBJZZy7YeeJf2/P+F4gVFfFGebIoootGCKKKKEIooooQiiiihCKKKKEPQooooQgXoUUUIReKKKEPVB/nyUUUIeKBRRQh6vCoooQ8UUUUIRRRRQhFFFFCEUUUUIRRRRQhFFFFC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19891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21" y="1988840"/>
            <a:ext cx="18748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092374" y="1294284"/>
            <a:ext cx="7238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Durum belirten sıfatlar isimden önce gelirler ve varlıkların durumunu anlatırlar.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83951006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716016" y="2348880"/>
            <a:ext cx="3313355" cy="648072"/>
          </a:xfrm>
        </p:spPr>
        <p:txBody>
          <a:bodyPr/>
          <a:lstStyle/>
          <a:p>
            <a:pPr algn="ctr"/>
            <a:r>
              <a:rPr lang="tr-TR" dirty="0" smtClean="0"/>
              <a:t>SIFATLAR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44008" y="3068960"/>
            <a:ext cx="3528392" cy="1440160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Sıfat</a:t>
            </a:r>
            <a:r>
              <a:rPr lang="tr-TR" dirty="0" smtClean="0"/>
              <a:t>( </a:t>
            </a:r>
            <a:r>
              <a:rPr lang="tr-TR" b="1" dirty="0" smtClean="0">
                <a:solidFill>
                  <a:srgbClr val="00B050"/>
                </a:solidFill>
              </a:rPr>
              <a:t>Ön ad </a:t>
            </a:r>
            <a:r>
              <a:rPr lang="tr-TR" dirty="0" smtClean="0"/>
              <a:t>) : Cümle içerisinde isimden </a:t>
            </a:r>
            <a:r>
              <a:rPr lang="tr-TR" dirty="0"/>
              <a:t>önce gelerek </a:t>
            </a:r>
            <a:r>
              <a:rPr lang="tr-TR" dirty="0" smtClean="0"/>
              <a:t>onların </a:t>
            </a:r>
            <a:r>
              <a:rPr lang="tr-TR" dirty="0"/>
              <a:t>rengini, </a:t>
            </a:r>
            <a:r>
              <a:rPr lang="tr-TR" dirty="0" smtClean="0"/>
              <a:t>biçimini</a:t>
            </a:r>
            <a:r>
              <a:rPr lang="tr-TR" dirty="0"/>
              <a:t>, </a:t>
            </a:r>
            <a:r>
              <a:rPr lang="tr-TR" dirty="0" smtClean="0"/>
              <a:t>durumunu</a:t>
            </a:r>
            <a:r>
              <a:rPr lang="tr-TR" dirty="0"/>
              <a:t>, </a:t>
            </a:r>
            <a:r>
              <a:rPr lang="tr-TR" dirty="0" smtClean="0"/>
              <a:t>sayısını</a:t>
            </a:r>
            <a:r>
              <a:rPr lang="tr-TR" dirty="0"/>
              <a:t>,  sırasını </a:t>
            </a:r>
            <a:r>
              <a:rPr lang="tr-TR" dirty="0" smtClean="0"/>
              <a:t>belirten sözcüklere (kelimelere )</a:t>
            </a:r>
            <a:r>
              <a:rPr lang="tr-TR" b="1" dirty="0" smtClean="0">
                <a:solidFill>
                  <a:srgbClr val="FF0000"/>
                </a:solidFill>
              </a:rPr>
              <a:t>sıfat</a:t>
            </a:r>
            <a:r>
              <a:rPr lang="tr-TR" dirty="0" smtClean="0"/>
              <a:t>  ( </a:t>
            </a:r>
            <a:r>
              <a:rPr lang="tr-TR" b="1" dirty="0" smtClean="0">
                <a:solidFill>
                  <a:srgbClr val="00B050"/>
                </a:solidFill>
              </a:rPr>
              <a:t>ön ad </a:t>
            </a:r>
            <a:r>
              <a:rPr lang="tr-TR" dirty="0" smtClean="0"/>
              <a:t>) diyoruz.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73938992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847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66FF"/>
                </a:solidFill>
              </a:rPr>
              <a:t>Soru sıfatları ( ön adlar ) </a:t>
            </a:r>
            <a:endParaRPr lang="tr-TR" dirty="0">
              <a:solidFill>
                <a:srgbClr val="FF66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2132856"/>
            <a:ext cx="3419856" cy="3673584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pPr marL="68580" indent="0">
              <a:buNone/>
            </a:pPr>
            <a:r>
              <a:rPr lang="tr-TR" sz="400" dirty="0" smtClean="0"/>
              <a:t>                                             </a:t>
            </a:r>
          </a:p>
          <a:p>
            <a:pPr marL="68580" indent="0">
              <a:buNone/>
            </a:pPr>
            <a:endParaRPr lang="tr-TR" sz="400" dirty="0"/>
          </a:p>
          <a:p>
            <a:pPr marL="68580" indent="0">
              <a:buNone/>
            </a:pPr>
            <a:endParaRPr lang="tr-TR" sz="400" dirty="0" smtClean="0"/>
          </a:p>
          <a:p>
            <a:pPr marL="68580" indent="0">
              <a:buNone/>
            </a:pPr>
            <a:endParaRPr lang="tr-TR" sz="400" dirty="0"/>
          </a:p>
          <a:p>
            <a:pPr marL="68580" indent="0">
              <a:buNone/>
            </a:pPr>
            <a:endParaRPr lang="tr-TR" sz="400" dirty="0" smtClean="0"/>
          </a:p>
          <a:p>
            <a:pPr marL="68580" indent="0">
              <a:buNone/>
            </a:pPr>
            <a:endParaRPr lang="tr-TR" sz="400" dirty="0"/>
          </a:p>
          <a:p>
            <a:pPr marL="68580" indent="0">
              <a:buNone/>
            </a:pPr>
            <a:r>
              <a:rPr lang="tr-TR" sz="400" dirty="0" smtClean="0"/>
              <a:t>                                             </a:t>
            </a:r>
          </a:p>
          <a:p>
            <a:pPr marL="68580" indent="0">
              <a:buNone/>
            </a:pPr>
            <a:endParaRPr lang="tr-TR" sz="400" dirty="0"/>
          </a:p>
          <a:p>
            <a:pPr marL="68580" indent="0">
              <a:buNone/>
            </a:pPr>
            <a:endParaRPr lang="tr-TR" sz="400" dirty="0" smtClean="0"/>
          </a:p>
          <a:p>
            <a:pPr marL="68580" indent="0">
              <a:buNone/>
            </a:pPr>
            <a:endParaRPr lang="tr-TR" sz="400" dirty="0"/>
          </a:p>
          <a:p>
            <a:pPr marL="68580" indent="0">
              <a:buNone/>
            </a:pPr>
            <a:r>
              <a:rPr lang="tr-TR" sz="400" dirty="0" smtClean="0"/>
              <a:t>                                                </a:t>
            </a:r>
            <a:r>
              <a:rPr lang="tr-TR" dirty="0"/>
              <a:t>« </a:t>
            </a:r>
            <a:r>
              <a:rPr lang="tr-TR" dirty="0" smtClean="0"/>
              <a:t>hangi balon »</a:t>
            </a:r>
            <a:endParaRPr lang="tr-TR" dirty="0"/>
          </a:p>
          <a:p>
            <a:r>
              <a:rPr lang="tr-TR" dirty="0"/>
              <a:t>isim: </a:t>
            </a:r>
            <a:r>
              <a:rPr lang="tr-TR" dirty="0" smtClean="0"/>
              <a:t>balon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hangi</a:t>
            </a:r>
          </a:p>
          <a:p>
            <a:pPr marL="68580" indent="0">
              <a:buNone/>
            </a:pPr>
            <a:r>
              <a:rPr lang="tr-TR" dirty="0" smtClean="0"/>
              <a:t>Yukarıdaki hangi balon hoşunuza gitti?</a:t>
            </a:r>
            <a:endParaRPr lang="tr-TR" dirty="0"/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419856" cy="3745591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     </a:t>
            </a:r>
            <a:endParaRPr lang="tr-TR" sz="400" dirty="0"/>
          </a:p>
          <a:p>
            <a:pPr marL="68580" indent="0">
              <a:buNone/>
            </a:pPr>
            <a:r>
              <a:rPr lang="tr-TR" sz="400" dirty="0" smtClean="0"/>
              <a:t>                                                   </a:t>
            </a:r>
            <a:r>
              <a:rPr lang="tr-TR" dirty="0" smtClean="0"/>
              <a:t>« kaç çilek </a:t>
            </a:r>
            <a:r>
              <a:rPr lang="tr-TR" dirty="0"/>
              <a:t>»</a:t>
            </a:r>
          </a:p>
          <a:p>
            <a:r>
              <a:rPr lang="tr-TR" dirty="0"/>
              <a:t>isim: </a:t>
            </a:r>
            <a:r>
              <a:rPr lang="tr-TR" dirty="0" smtClean="0"/>
              <a:t>çilek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kaç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Fotoğrafta kaç çilek vardır?</a:t>
            </a:r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24" y="2132856"/>
            <a:ext cx="19732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1973263" cy="15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92374" y="1294284"/>
            <a:ext cx="529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Soru sıfatları isimden önce gelirler ve soru anlamı taşırlar.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22918787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4289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66FF"/>
                </a:solidFill>
              </a:rPr>
              <a:t>Soru sıfatları ( ön adlar ) 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3419856" cy="4032447"/>
          </a:xfrm>
        </p:spPr>
        <p:txBody>
          <a:bodyPr/>
          <a:lstStyle/>
          <a:p>
            <a:pPr marL="6858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r>
              <a:rPr lang="tr-TR" dirty="0" smtClean="0"/>
              <a:t>        « ne kadar top </a:t>
            </a:r>
            <a:r>
              <a:rPr lang="tr-TR" dirty="0"/>
              <a:t>»</a:t>
            </a:r>
          </a:p>
          <a:p>
            <a:r>
              <a:rPr lang="tr-TR" dirty="0" smtClean="0"/>
              <a:t>isim: top</a:t>
            </a:r>
            <a:endParaRPr lang="tr-TR" dirty="0"/>
          </a:p>
          <a:p>
            <a:r>
              <a:rPr lang="tr-TR" dirty="0" smtClean="0"/>
              <a:t>sıfat: ne kadar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Bora ne kadar top aldı?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1043608" y="1988840"/>
            <a:ext cx="3419856" cy="4032448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        « nasıl elbise »</a:t>
            </a:r>
          </a:p>
          <a:p>
            <a:r>
              <a:rPr lang="tr-TR" dirty="0"/>
              <a:t>i</a:t>
            </a:r>
            <a:r>
              <a:rPr lang="tr-TR" dirty="0" smtClean="0"/>
              <a:t>sim: elbise</a:t>
            </a:r>
          </a:p>
          <a:p>
            <a:r>
              <a:rPr lang="tr-TR" dirty="0" smtClean="0"/>
              <a:t>sıfat: nasıl</a:t>
            </a:r>
          </a:p>
          <a:p>
            <a:pPr marL="68580" indent="0">
              <a:buNone/>
            </a:pPr>
            <a:r>
              <a:rPr lang="tr-TR" dirty="0" smtClean="0"/>
              <a:t>Oya nasıl elbiseler giymeyi sever?</a:t>
            </a: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Picture 4" descr="http://t3.gstatic.com/images?q=tbn:ANd9GcRPRw7RKoTdEPKiVIT4nhGBbM7c_BqucIz9i5cdQaZ2rw_yfu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52" y="2132856"/>
            <a:ext cx="1134641" cy="1329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3" y="2154838"/>
            <a:ext cx="953591" cy="130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10" y="2291583"/>
            <a:ext cx="1008112" cy="10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092374" y="1294284"/>
            <a:ext cx="529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Soru sıfatları isimden önce gelirler ve soru anlamı taşırlar.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52472591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847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İşaret Sıfatları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40" y="305251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41" y="4480545"/>
            <a:ext cx="825691" cy="9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30788"/>
            <a:ext cx="1259359" cy="113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İçerik Yer Tutucusu 2"/>
          <p:cNvSpPr>
            <a:spLocks noGrp="1"/>
          </p:cNvSpPr>
          <p:nvPr>
            <p:ph sz="quarter" idx="13"/>
          </p:nvPr>
        </p:nvSpPr>
        <p:spPr>
          <a:xfrm>
            <a:off x="1907704" y="1686733"/>
            <a:ext cx="5184576" cy="4105632"/>
          </a:xfrm>
        </p:spPr>
        <p:txBody>
          <a:bodyPr/>
          <a:lstStyle/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>
            <a:off x="3419872" y="2408840"/>
            <a:ext cx="14065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3419872" y="3565304"/>
            <a:ext cx="14065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440688" y="4869160"/>
            <a:ext cx="140655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2555776" y="213844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</a:t>
            </a:r>
            <a:endParaRPr lang="tr-TR" sz="24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627784" y="32701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Şu</a:t>
            </a:r>
            <a:endParaRPr lang="tr-TR" sz="240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2627784" y="46383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O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441872" y="2497436"/>
            <a:ext cx="1405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b</a:t>
            </a:r>
            <a:r>
              <a:rPr lang="tr-TR" sz="1100" dirty="0" smtClean="0"/>
              <a:t>u telefon</a:t>
            </a:r>
            <a:endParaRPr lang="tr-TR" sz="1100" dirty="0"/>
          </a:p>
          <a:p>
            <a:r>
              <a:rPr lang="tr-TR" sz="1100" dirty="0">
                <a:solidFill>
                  <a:srgbClr val="FF0000"/>
                </a:solidFill>
              </a:rPr>
              <a:t>i</a:t>
            </a:r>
            <a:r>
              <a:rPr lang="tr-TR" sz="1100" dirty="0" smtClean="0">
                <a:solidFill>
                  <a:srgbClr val="FF0000"/>
                </a:solidFill>
              </a:rPr>
              <a:t>sim:</a:t>
            </a:r>
            <a:r>
              <a:rPr lang="tr-TR" sz="1100" dirty="0" smtClean="0"/>
              <a:t> telefon   </a:t>
            </a:r>
            <a:r>
              <a:rPr lang="tr-TR" sz="1100" dirty="0" smtClean="0">
                <a:solidFill>
                  <a:srgbClr val="FF0000"/>
                </a:solidFill>
              </a:rPr>
              <a:t>sıfat:</a:t>
            </a:r>
            <a:r>
              <a:rPr lang="tr-TR" sz="1100" dirty="0" smtClean="0"/>
              <a:t> bu </a:t>
            </a:r>
            <a:endParaRPr lang="tr-TR" sz="1100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3421056" y="3693622"/>
            <a:ext cx="1405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şu telefon</a:t>
            </a:r>
            <a:endParaRPr lang="tr-TR" sz="1100" dirty="0"/>
          </a:p>
          <a:p>
            <a:r>
              <a:rPr lang="tr-TR" sz="1100" dirty="0">
                <a:solidFill>
                  <a:srgbClr val="FF0000"/>
                </a:solidFill>
              </a:rPr>
              <a:t>i</a:t>
            </a:r>
            <a:r>
              <a:rPr lang="tr-TR" sz="1100" dirty="0" smtClean="0">
                <a:solidFill>
                  <a:srgbClr val="FF0000"/>
                </a:solidFill>
              </a:rPr>
              <a:t>sim:</a:t>
            </a:r>
            <a:r>
              <a:rPr lang="tr-TR" sz="1100" dirty="0" smtClean="0"/>
              <a:t> telefon   </a:t>
            </a:r>
            <a:r>
              <a:rPr lang="tr-TR" sz="1100" dirty="0" smtClean="0">
                <a:solidFill>
                  <a:srgbClr val="FF0000"/>
                </a:solidFill>
              </a:rPr>
              <a:t>sıfat:</a:t>
            </a:r>
            <a:r>
              <a:rPr lang="tr-TR" sz="1100" dirty="0" smtClean="0"/>
              <a:t> şu </a:t>
            </a:r>
            <a:endParaRPr lang="tr-TR" sz="1100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441872" y="4964455"/>
            <a:ext cx="1405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o</a:t>
            </a:r>
            <a:r>
              <a:rPr lang="tr-TR" sz="1100" dirty="0" smtClean="0"/>
              <a:t> telefon</a:t>
            </a:r>
            <a:endParaRPr lang="tr-TR" sz="1100" dirty="0"/>
          </a:p>
          <a:p>
            <a:r>
              <a:rPr lang="tr-TR" sz="1100" dirty="0">
                <a:solidFill>
                  <a:srgbClr val="FF0000"/>
                </a:solidFill>
              </a:rPr>
              <a:t>i</a:t>
            </a:r>
            <a:r>
              <a:rPr lang="tr-TR" sz="1100" dirty="0" smtClean="0">
                <a:solidFill>
                  <a:srgbClr val="FF0000"/>
                </a:solidFill>
              </a:rPr>
              <a:t>sim:</a:t>
            </a:r>
            <a:r>
              <a:rPr lang="tr-TR" sz="1100" dirty="0" smtClean="0"/>
              <a:t> telefon   </a:t>
            </a:r>
            <a:r>
              <a:rPr lang="tr-TR" sz="1100" dirty="0" smtClean="0">
                <a:solidFill>
                  <a:srgbClr val="FF0000"/>
                </a:solidFill>
              </a:rPr>
              <a:t>sıfat:</a:t>
            </a:r>
            <a:r>
              <a:rPr lang="tr-TR" sz="1100" dirty="0" smtClean="0"/>
              <a:t> o </a:t>
            </a:r>
            <a:endParaRPr lang="tr-TR" sz="1100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092374" y="1294284"/>
            <a:ext cx="651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İşaret sıfatları isimden önce gelirler ve varlıkları işaret yoluyla belirtirler.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64225043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EBE600"/>
                </a:solidFill>
              </a:rPr>
              <a:t>Belgisiz</a:t>
            </a:r>
            <a:r>
              <a:rPr lang="tr-TR" dirty="0" smtClean="0">
                <a:solidFill>
                  <a:srgbClr val="EBE600"/>
                </a:solidFill>
              </a:rPr>
              <a:t> Sıfatlar</a:t>
            </a:r>
            <a:endParaRPr lang="tr-TR" dirty="0">
              <a:solidFill>
                <a:srgbClr val="EBE6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1940615"/>
            <a:ext cx="3529584" cy="408067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       « bütün çiçekler </a:t>
            </a:r>
            <a:r>
              <a:rPr lang="tr-TR" dirty="0"/>
              <a:t>»</a:t>
            </a:r>
          </a:p>
          <a:p>
            <a:r>
              <a:rPr lang="tr-TR" dirty="0"/>
              <a:t>isim: </a:t>
            </a:r>
            <a:r>
              <a:rPr lang="tr-TR" dirty="0" smtClean="0"/>
              <a:t>çiçek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bütün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Çocuklar bütün çiçeklerden daha güzeldir.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1940614"/>
            <a:ext cx="3713062" cy="4080673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dirty="0"/>
              <a:t> </a:t>
            </a:r>
            <a:r>
              <a:rPr lang="tr-TR" dirty="0" smtClean="0"/>
              <a:t>         « birkaç çocuk </a:t>
            </a:r>
            <a:r>
              <a:rPr lang="tr-TR" dirty="0"/>
              <a:t>»</a:t>
            </a:r>
          </a:p>
          <a:p>
            <a:r>
              <a:rPr lang="tr-TR" dirty="0"/>
              <a:t>isim: </a:t>
            </a:r>
            <a:r>
              <a:rPr lang="tr-TR" dirty="0" smtClean="0"/>
              <a:t>çocuk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birkaç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Dün birkaç çocuk saklambaç oynadı.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092374" y="1294284"/>
            <a:ext cx="67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Belgisiz</a:t>
            </a:r>
            <a:r>
              <a:rPr lang="tr-TR" dirty="0" smtClean="0"/>
              <a:t> sıfatlar isimden önce gelirler ve varlıkları sayılarını, </a:t>
            </a:r>
            <a:r>
              <a:rPr lang="tr-TR" dirty="0"/>
              <a:t>miktarlarını </a:t>
            </a:r>
            <a:endParaRPr lang="tr-TR" dirty="0" smtClean="0"/>
          </a:p>
          <a:p>
            <a:r>
              <a:rPr lang="tr-TR" dirty="0" smtClean="0"/>
              <a:t>kesin </a:t>
            </a:r>
            <a:r>
              <a:rPr lang="tr-TR" dirty="0"/>
              <a:t>olarak değil, </a:t>
            </a:r>
            <a:r>
              <a:rPr lang="tr-TR" dirty="0" smtClean="0"/>
              <a:t>yaklaşık</a:t>
            </a:r>
            <a:r>
              <a:rPr lang="tr-TR" dirty="0"/>
              <a:t>, aşağı yukarı, belli belirsiz bildiren sıfatlardır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91" y="2060849"/>
            <a:ext cx="2808312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anetteinselberg.files.wordpress.com/2012/03/cordoba-cicek-festivali-2011-dodokolik_161.jpg?w=525&amp;h=34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90" y="2060849"/>
            <a:ext cx="3024336" cy="187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1338102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72008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EBE600"/>
                </a:solidFill>
              </a:rPr>
              <a:t>Belgisiz</a:t>
            </a:r>
            <a:r>
              <a:rPr lang="tr-TR" dirty="0">
                <a:solidFill>
                  <a:srgbClr val="EBE600"/>
                </a:solidFill>
              </a:rPr>
              <a:t> Sıfatlar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2060848"/>
            <a:ext cx="3419856" cy="403244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r>
              <a:rPr lang="tr-TR" dirty="0" smtClean="0"/>
              <a:t>          « başka kitap </a:t>
            </a:r>
            <a:r>
              <a:rPr lang="tr-TR" dirty="0"/>
              <a:t>»</a:t>
            </a:r>
          </a:p>
          <a:p>
            <a:r>
              <a:rPr lang="tr-TR" dirty="0"/>
              <a:t>isim: </a:t>
            </a:r>
            <a:r>
              <a:rPr lang="tr-TR" dirty="0" smtClean="0"/>
              <a:t>kitap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başka</a:t>
            </a:r>
            <a:endParaRPr lang="tr-TR" dirty="0"/>
          </a:p>
          <a:p>
            <a:pPr marL="68580" indent="0">
              <a:buNone/>
            </a:pPr>
            <a:r>
              <a:rPr lang="tr-TR" dirty="0" err="1" smtClean="0"/>
              <a:t>Aybüke</a:t>
            </a:r>
            <a:r>
              <a:rPr lang="tr-TR" dirty="0" smtClean="0"/>
              <a:t> annesine:</a:t>
            </a:r>
          </a:p>
          <a:p>
            <a:pPr marL="68580" indent="0">
              <a:buNone/>
            </a:pPr>
            <a:r>
              <a:rPr lang="tr-TR" dirty="0" smtClean="0"/>
              <a:t>    _ Ders kitapları yerine başka kitap alalım, dedi.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2060848"/>
            <a:ext cx="3570186" cy="4032448"/>
          </a:xfrm>
        </p:spPr>
        <p:txBody>
          <a:bodyPr/>
          <a:lstStyle/>
          <a:p>
            <a:pPr marL="6858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r>
              <a:rPr lang="tr-TR" dirty="0" smtClean="0"/>
              <a:t>          « bazı meyveler </a:t>
            </a:r>
            <a:r>
              <a:rPr lang="tr-TR" dirty="0"/>
              <a:t>»</a:t>
            </a:r>
          </a:p>
          <a:p>
            <a:r>
              <a:rPr lang="tr-TR" dirty="0"/>
              <a:t>isim: </a:t>
            </a:r>
            <a:r>
              <a:rPr lang="tr-TR" dirty="0" smtClean="0"/>
              <a:t>meyveler</a:t>
            </a:r>
            <a:endParaRPr lang="tr-TR" dirty="0"/>
          </a:p>
          <a:p>
            <a:r>
              <a:rPr lang="tr-TR" dirty="0"/>
              <a:t>sıfat: </a:t>
            </a:r>
            <a:r>
              <a:rPr lang="tr-TR" dirty="0" smtClean="0"/>
              <a:t>bazı</a:t>
            </a:r>
            <a:endParaRPr lang="tr-TR" dirty="0"/>
          </a:p>
          <a:p>
            <a:pPr marL="68580" indent="0">
              <a:buNone/>
            </a:pPr>
            <a:r>
              <a:rPr lang="tr-TR" dirty="0" smtClean="0"/>
              <a:t>Melike, bazı meyveleri daha çok sever.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92374" y="1294284"/>
            <a:ext cx="67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Belgisiz</a:t>
            </a:r>
            <a:r>
              <a:rPr lang="tr-TR" dirty="0" smtClean="0"/>
              <a:t> sıfatlar isimden önce gelirler ve varlıkları sayılarını, </a:t>
            </a:r>
            <a:r>
              <a:rPr lang="tr-TR" dirty="0"/>
              <a:t>miktarlarını </a:t>
            </a:r>
            <a:endParaRPr lang="tr-TR" dirty="0" smtClean="0"/>
          </a:p>
          <a:p>
            <a:r>
              <a:rPr lang="tr-TR" dirty="0" smtClean="0"/>
              <a:t>kesin </a:t>
            </a:r>
            <a:r>
              <a:rPr lang="tr-TR" dirty="0"/>
              <a:t>olarak değil, </a:t>
            </a:r>
            <a:r>
              <a:rPr lang="tr-TR" dirty="0" smtClean="0"/>
              <a:t>yaklaşık</a:t>
            </a:r>
            <a:r>
              <a:rPr lang="tr-TR" dirty="0"/>
              <a:t>, aşağı yukarı, belli belirsiz bildiren sıfatlardır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94756"/>
            <a:ext cx="2016224" cy="166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94756"/>
            <a:ext cx="2592288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8247836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675239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EBE600"/>
                </a:solidFill>
              </a:rPr>
              <a:t>Belgisiz</a:t>
            </a:r>
            <a:r>
              <a:rPr lang="tr-TR" dirty="0">
                <a:solidFill>
                  <a:srgbClr val="EBE600"/>
                </a:solidFill>
              </a:rPr>
              <a:t> Sıfatlar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3645024"/>
            <a:ext cx="3419856" cy="1944216"/>
          </a:xfrm>
        </p:spPr>
        <p:txBody>
          <a:bodyPr>
            <a:normAutofit fontScale="92500"/>
          </a:bodyPr>
          <a:lstStyle/>
          <a:p>
            <a:r>
              <a:rPr lang="tr-TR" dirty="0"/>
              <a:t>“bir, birkaç, birçok, az, çok, biraz, birtakım, bütün, bazı, tüm, her, hiçbir, herhangi bir, kimi...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5152" y="1916832"/>
            <a:ext cx="3419856" cy="3889607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rgbClr val="F14381"/>
                </a:solidFill>
              </a:rPr>
              <a:t>bütün</a:t>
            </a:r>
            <a:r>
              <a:rPr lang="tr-TR" dirty="0" smtClean="0"/>
              <a:t> insanlar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birkaç</a:t>
            </a:r>
            <a:r>
              <a:rPr lang="tr-TR" dirty="0" smtClean="0"/>
              <a:t> kişi</a:t>
            </a:r>
          </a:p>
          <a:p>
            <a:r>
              <a:rPr lang="tr-TR" dirty="0" smtClean="0">
                <a:solidFill>
                  <a:srgbClr val="F14381"/>
                </a:solidFill>
              </a:rPr>
              <a:t>çoğu</a:t>
            </a:r>
            <a:r>
              <a:rPr lang="tr-TR" dirty="0" smtClean="0"/>
              <a:t> bitkiler</a:t>
            </a:r>
          </a:p>
          <a:p>
            <a:r>
              <a:rPr lang="tr-TR" dirty="0">
                <a:solidFill>
                  <a:srgbClr val="00B050"/>
                </a:solidFill>
              </a:rPr>
              <a:t>kimi</a:t>
            </a:r>
            <a:r>
              <a:rPr lang="tr-TR" dirty="0"/>
              <a:t> insanlar, </a:t>
            </a:r>
            <a:endParaRPr lang="tr-TR" dirty="0" smtClean="0"/>
          </a:p>
          <a:p>
            <a:r>
              <a:rPr lang="tr-TR" dirty="0" smtClean="0">
                <a:solidFill>
                  <a:srgbClr val="F14381"/>
                </a:solidFill>
              </a:rPr>
              <a:t>bir </a:t>
            </a:r>
            <a:r>
              <a:rPr lang="tr-TR" dirty="0">
                <a:solidFill>
                  <a:srgbClr val="F14381"/>
                </a:solidFill>
              </a:rPr>
              <a:t>yaz </a:t>
            </a:r>
            <a:r>
              <a:rPr lang="tr-TR" dirty="0"/>
              <a:t>günü, </a:t>
            </a:r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bazı</a:t>
            </a:r>
            <a:r>
              <a:rPr lang="tr-TR" dirty="0" smtClean="0"/>
              <a:t> sıfatlar</a:t>
            </a:r>
          </a:p>
          <a:p>
            <a:r>
              <a:rPr lang="tr-TR" dirty="0" smtClean="0">
                <a:solidFill>
                  <a:srgbClr val="F14381"/>
                </a:solidFill>
              </a:rPr>
              <a:t>herhangi </a:t>
            </a:r>
            <a:r>
              <a:rPr lang="tr-TR" dirty="0">
                <a:solidFill>
                  <a:srgbClr val="F14381"/>
                </a:solidFill>
              </a:rPr>
              <a:t>bir </a:t>
            </a:r>
            <a:r>
              <a:rPr lang="tr-TR" dirty="0" smtClean="0"/>
              <a:t>zaman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her</a:t>
            </a:r>
            <a:r>
              <a:rPr lang="tr-TR" dirty="0" smtClean="0"/>
              <a:t> </a:t>
            </a:r>
            <a:r>
              <a:rPr lang="tr-TR" dirty="0"/>
              <a:t>soru, </a:t>
            </a:r>
            <a:endParaRPr lang="tr-TR" dirty="0" smtClean="0"/>
          </a:p>
          <a:p>
            <a:r>
              <a:rPr lang="tr-TR" dirty="0" smtClean="0">
                <a:solidFill>
                  <a:srgbClr val="F14381"/>
                </a:solidFill>
              </a:rPr>
              <a:t>birtakım</a:t>
            </a:r>
            <a:r>
              <a:rPr lang="tr-TR" dirty="0" smtClean="0"/>
              <a:t> </a:t>
            </a:r>
            <a:r>
              <a:rPr lang="tr-TR" dirty="0"/>
              <a:t>insanlar, </a:t>
            </a:r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birkaç</a:t>
            </a:r>
            <a:r>
              <a:rPr lang="tr-TR" dirty="0" smtClean="0"/>
              <a:t> </a:t>
            </a:r>
            <a:r>
              <a:rPr lang="tr-TR" dirty="0"/>
              <a:t>kişi, </a:t>
            </a:r>
            <a:endParaRPr lang="tr-TR" dirty="0" smtClean="0"/>
          </a:p>
          <a:p>
            <a:r>
              <a:rPr lang="tr-TR" dirty="0" smtClean="0">
                <a:solidFill>
                  <a:srgbClr val="F14381"/>
                </a:solidFill>
              </a:rPr>
              <a:t>birçok</a:t>
            </a:r>
            <a:r>
              <a:rPr lang="tr-TR" dirty="0" smtClean="0"/>
              <a:t> </a:t>
            </a:r>
            <a:r>
              <a:rPr lang="tr-TR" dirty="0"/>
              <a:t>seneler </a:t>
            </a:r>
            <a:endParaRPr lang="tr-TR" dirty="0" smtClean="0"/>
          </a:p>
          <a:p>
            <a:r>
              <a:rPr lang="tr-TR" dirty="0" smtClean="0">
                <a:solidFill>
                  <a:srgbClr val="00B050"/>
                </a:solidFill>
              </a:rPr>
              <a:t>tüm</a:t>
            </a:r>
            <a:r>
              <a:rPr lang="tr-TR" dirty="0" smtClean="0"/>
              <a:t> </a:t>
            </a:r>
            <a:r>
              <a:rPr lang="tr-TR" dirty="0"/>
              <a:t>insanlar, </a:t>
            </a:r>
            <a:endParaRPr lang="tr-TR" dirty="0" smtClean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187970" y="2348880"/>
            <a:ext cx="3419856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>
                <a:solidFill>
                  <a:srgbClr val="F14381"/>
                </a:solidFill>
              </a:rPr>
              <a:t>Belgisiz</a:t>
            </a:r>
            <a:r>
              <a:rPr lang="tr-TR" dirty="0" smtClean="0">
                <a:solidFill>
                  <a:srgbClr val="F14381"/>
                </a:solidFill>
              </a:rPr>
              <a:t> sıfat olan bazı kelimeler şunlardır…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092374" y="1208559"/>
            <a:ext cx="67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Belgisiz</a:t>
            </a:r>
            <a:r>
              <a:rPr lang="tr-TR" dirty="0" smtClean="0"/>
              <a:t> sıfatlar isimden önce gelirler ve varlıkları sayılarını, </a:t>
            </a:r>
            <a:r>
              <a:rPr lang="tr-TR" dirty="0"/>
              <a:t>miktarlarını </a:t>
            </a:r>
            <a:endParaRPr lang="tr-TR" dirty="0" smtClean="0"/>
          </a:p>
          <a:p>
            <a:r>
              <a:rPr lang="tr-TR" dirty="0" smtClean="0"/>
              <a:t>kesin </a:t>
            </a:r>
            <a:r>
              <a:rPr lang="tr-TR" dirty="0"/>
              <a:t>olarak değil, </a:t>
            </a:r>
            <a:r>
              <a:rPr lang="tr-TR" dirty="0" smtClean="0"/>
              <a:t>yaklaşık</a:t>
            </a:r>
            <a:r>
              <a:rPr lang="tr-TR" dirty="0"/>
              <a:t>, aşağı yukarı, belli belirsiz bildiren sıfatlardır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Aşağı Ok 6"/>
          <p:cNvSpPr/>
          <p:nvPr/>
        </p:nvSpPr>
        <p:spPr>
          <a:xfrm>
            <a:off x="2482627" y="2996952"/>
            <a:ext cx="288032" cy="64807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2923059" y="2996952"/>
            <a:ext cx="288032" cy="648072"/>
          </a:xfrm>
          <a:prstGeom prst="down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39781388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Andalus" pitchFamily="18" charset="-78"/>
                <a:cs typeface="Andalus" pitchFamily="18" charset="-78"/>
              </a:rPr>
              <a:t>İsimler ile sıfatları eşleştiriniz.</a:t>
            </a:r>
            <a:endParaRPr lang="tr-T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339752" y="2276872"/>
            <a:ext cx="1906496" cy="3493008"/>
          </a:xfrm>
        </p:spPr>
        <p:txBody>
          <a:bodyPr/>
          <a:lstStyle/>
          <a:p>
            <a:r>
              <a:rPr lang="tr-TR" b="1" i="1" dirty="0">
                <a:solidFill>
                  <a:srgbClr val="00B050"/>
                </a:solidFill>
              </a:rPr>
              <a:t>y</a:t>
            </a:r>
            <a:r>
              <a:rPr lang="tr-TR" b="1" i="1" dirty="0" smtClean="0">
                <a:solidFill>
                  <a:srgbClr val="00B050"/>
                </a:solidFill>
              </a:rPr>
              <a:t>eşil</a:t>
            </a:r>
          </a:p>
          <a:p>
            <a:r>
              <a:rPr lang="tr-TR" b="1" i="1" dirty="0">
                <a:solidFill>
                  <a:srgbClr val="00B050"/>
                </a:solidFill>
              </a:rPr>
              <a:t>ü</a:t>
            </a:r>
            <a:r>
              <a:rPr lang="tr-TR" b="1" i="1" dirty="0" smtClean="0">
                <a:solidFill>
                  <a:srgbClr val="00B050"/>
                </a:solidFill>
              </a:rPr>
              <a:t>çüncü</a:t>
            </a:r>
          </a:p>
          <a:p>
            <a:r>
              <a:rPr lang="tr-TR" b="1" i="1" dirty="0" smtClean="0">
                <a:solidFill>
                  <a:srgbClr val="00B050"/>
                </a:solidFill>
              </a:rPr>
              <a:t>yuvarlak </a:t>
            </a:r>
          </a:p>
          <a:p>
            <a:r>
              <a:rPr lang="tr-TR" b="1" i="1" dirty="0">
                <a:solidFill>
                  <a:srgbClr val="00B050"/>
                </a:solidFill>
              </a:rPr>
              <a:t>e</a:t>
            </a:r>
            <a:r>
              <a:rPr lang="tr-TR" b="1" i="1" dirty="0" smtClean="0">
                <a:solidFill>
                  <a:srgbClr val="00B050"/>
                </a:solidFill>
              </a:rPr>
              <a:t>ski</a:t>
            </a:r>
          </a:p>
          <a:p>
            <a:r>
              <a:rPr lang="tr-TR" b="1" i="1" dirty="0" smtClean="0">
                <a:solidFill>
                  <a:srgbClr val="00B050"/>
                </a:solidFill>
              </a:rPr>
              <a:t> beş</a:t>
            </a:r>
          </a:p>
          <a:p>
            <a:r>
              <a:rPr lang="tr-TR" b="1" i="1" dirty="0" smtClean="0">
                <a:solidFill>
                  <a:srgbClr val="00B050"/>
                </a:solidFill>
              </a:rPr>
              <a:t> hangi</a:t>
            </a:r>
            <a:endParaRPr lang="tr-TR" b="1" i="1" dirty="0">
              <a:solidFill>
                <a:srgbClr val="00B05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716016" y="2276872"/>
            <a:ext cx="3060960" cy="3493008"/>
          </a:xfrm>
        </p:spPr>
        <p:txBody>
          <a:bodyPr/>
          <a:lstStyle/>
          <a:p>
            <a:r>
              <a:rPr lang="tr-TR" b="1" i="1" dirty="0" smtClean="0">
                <a:solidFill>
                  <a:srgbClr val="FFC000"/>
                </a:solidFill>
              </a:rPr>
              <a:t>kat</a:t>
            </a:r>
          </a:p>
          <a:p>
            <a:r>
              <a:rPr lang="tr-TR" b="1" i="1" dirty="0">
                <a:solidFill>
                  <a:srgbClr val="FFC000"/>
                </a:solidFill>
              </a:rPr>
              <a:t>s</a:t>
            </a:r>
            <a:r>
              <a:rPr lang="tr-TR" b="1" i="1" dirty="0" smtClean="0">
                <a:solidFill>
                  <a:srgbClr val="FFC000"/>
                </a:solidFill>
              </a:rPr>
              <a:t>ehpa</a:t>
            </a:r>
          </a:p>
          <a:p>
            <a:r>
              <a:rPr lang="tr-TR" b="1" i="1" dirty="0">
                <a:solidFill>
                  <a:srgbClr val="FFC000"/>
                </a:solidFill>
              </a:rPr>
              <a:t>p</a:t>
            </a:r>
            <a:r>
              <a:rPr lang="tr-TR" b="1" i="1" dirty="0" smtClean="0">
                <a:solidFill>
                  <a:srgbClr val="FFC000"/>
                </a:solidFill>
              </a:rPr>
              <a:t>antolon</a:t>
            </a:r>
          </a:p>
          <a:p>
            <a:r>
              <a:rPr lang="tr-TR" b="1" i="1" dirty="0" smtClean="0">
                <a:solidFill>
                  <a:srgbClr val="FFC000"/>
                </a:solidFill>
              </a:rPr>
              <a:t>silgi</a:t>
            </a:r>
          </a:p>
          <a:p>
            <a:r>
              <a:rPr lang="tr-TR" b="1" i="1" dirty="0">
                <a:solidFill>
                  <a:srgbClr val="FFC000"/>
                </a:solidFill>
              </a:rPr>
              <a:t>s</a:t>
            </a:r>
            <a:r>
              <a:rPr lang="tr-TR" b="1" i="1" dirty="0" smtClean="0">
                <a:solidFill>
                  <a:srgbClr val="FFC000"/>
                </a:solidFill>
              </a:rPr>
              <a:t>oba</a:t>
            </a:r>
          </a:p>
          <a:p>
            <a:r>
              <a:rPr lang="tr-TR" b="1" i="1" dirty="0">
                <a:solidFill>
                  <a:srgbClr val="FFC000"/>
                </a:solidFill>
              </a:rPr>
              <a:t>biber</a:t>
            </a:r>
          </a:p>
          <a:p>
            <a:endParaRPr lang="tr-TR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794448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tr-TR" sz="3600" dirty="0"/>
              <a:t>İ</a:t>
            </a:r>
            <a:r>
              <a:rPr lang="tr-TR" sz="3600" dirty="0" smtClean="0"/>
              <a:t>simler </a:t>
            </a:r>
            <a:r>
              <a:rPr lang="tr-TR" sz="3600" dirty="0"/>
              <a:t>ile sıfatları eşleştiriniz.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2627784" y="2313432"/>
            <a:ext cx="1834488" cy="3493008"/>
          </a:xfrm>
        </p:spPr>
        <p:txBody>
          <a:bodyPr numCol="1">
            <a:normAutofit/>
          </a:bodyPr>
          <a:lstStyle/>
          <a:p>
            <a:r>
              <a:rPr lang="tr-TR" b="1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</a:t>
            </a:r>
            <a:r>
              <a:rPr lang="tr-TR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zun</a:t>
            </a:r>
          </a:p>
          <a:p>
            <a:r>
              <a:rPr lang="tr-TR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güzel </a:t>
            </a:r>
          </a:p>
          <a:p>
            <a:r>
              <a:rPr lang="tr-TR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yeşil </a:t>
            </a:r>
          </a:p>
          <a:p>
            <a:r>
              <a:rPr lang="tr-TR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üç </a:t>
            </a:r>
          </a:p>
          <a:p>
            <a:r>
              <a:rPr lang="tr-TR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birinci </a:t>
            </a:r>
          </a:p>
          <a:p>
            <a:r>
              <a:rPr lang="tr-TR" b="1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</a:t>
            </a:r>
            <a:r>
              <a:rPr lang="tr-TR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eyaz</a:t>
            </a:r>
            <a:r>
              <a:rPr lang="tr-TR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tr-TR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tr-TR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tr-TR" i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endParaRPr lang="tr-TR" i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tr-TR" b="1" i="1" dirty="0">
                <a:latin typeface="Andalus" pitchFamily="18" charset="-78"/>
                <a:cs typeface="Andalus" pitchFamily="18" charset="-78"/>
              </a:rPr>
              <a:t>ç</a:t>
            </a:r>
            <a:r>
              <a:rPr lang="tr-TR" b="1" i="1" dirty="0" smtClean="0">
                <a:latin typeface="Andalus" pitchFamily="18" charset="-78"/>
                <a:cs typeface="Andalus" pitchFamily="18" charset="-78"/>
              </a:rPr>
              <a:t>içek</a:t>
            </a:r>
          </a:p>
          <a:p>
            <a:r>
              <a:rPr lang="tr-TR" b="1" i="1" dirty="0">
                <a:latin typeface="Andalus" pitchFamily="18" charset="-78"/>
                <a:cs typeface="Andalus" pitchFamily="18" charset="-78"/>
              </a:rPr>
              <a:t>o</a:t>
            </a:r>
            <a:r>
              <a:rPr lang="tr-TR" b="1" i="1" dirty="0" smtClean="0">
                <a:latin typeface="Andalus" pitchFamily="18" charset="-78"/>
                <a:cs typeface="Andalus" pitchFamily="18" charset="-78"/>
              </a:rPr>
              <a:t>kul</a:t>
            </a:r>
          </a:p>
          <a:p>
            <a:r>
              <a:rPr lang="tr-TR" b="1" i="1" dirty="0">
                <a:latin typeface="Andalus" pitchFamily="18" charset="-78"/>
                <a:cs typeface="Andalus" pitchFamily="18" charset="-78"/>
              </a:rPr>
              <a:t>ö</a:t>
            </a:r>
            <a:r>
              <a:rPr lang="tr-TR" b="1" i="1" dirty="0" smtClean="0">
                <a:latin typeface="Andalus" pitchFamily="18" charset="-78"/>
                <a:cs typeface="Andalus" pitchFamily="18" charset="-78"/>
              </a:rPr>
              <a:t>ğrenci</a:t>
            </a:r>
          </a:p>
          <a:p>
            <a:r>
              <a:rPr lang="tr-TR" b="1" i="1" dirty="0" smtClean="0">
                <a:latin typeface="Andalus" pitchFamily="18" charset="-78"/>
                <a:cs typeface="Andalus" pitchFamily="18" charset="-78"/>
              </a:rPr>
              <a:t>şapka</a:t>
            </a:r>
          </a:p>
          <a:p>
            <a:r>
              <a:rPr lang="tr-TR" b="1" i="1" dirty="0" smtClean="0">
                <a:latin typeface="Andalus" pitchFamily="18" charset="-78"/>
                <a:cs typeface="Andalus" pitchFamily="18" charset="-78"/>
              </a:rPr>
              <a:t>uçak</a:t>
            </a:r>
            <a:r>
              <a:rPr lang="tr-TR" i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tr-TR" b="1" i="1" dirty="0">
                <a:latin typeface="Andalus" pitchFamily="18" charset="-78"/>
                <a:cs typeface="Andalus" pitchFamily="18" charset="-78"/>
              </a:rPr>
              <a:t>ağaç</a:t>
            </a:r>
            <a:r>
              <a:rPr lang="tr-TR" i="1" dirty="0">
                <a:latin typeface="Andalus" pitchFamily="18" charset="-78"/>
                <a:cs typeface="Andalus" pitchFamily="18" charset="-78"/>
              </a:rPr>
              <a:t/>
            </a:r>
            <a:br>
              <a:rPr lang="tr-TR" i="1" dirty="0">
                <a:latin typeface="Andalus" pitchFamily="18" charset="-78"/>
                <a:cs typeface="Andalus" pitchFamily="18" charset="-78"/>
              </a:rPr>
            </a:br>
            <a:endParaRPr lang="tr-TR" i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533670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394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cümlelerde sıfat olan kelimeleri bulunuz.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071538" y="1643050"/>
            <a:ext cx="6858048" cy="4143404"/>
          </a:xfrm>
        </p:spPr>
        <p:txBody>
          <a:bodyPr>
            <a:normAutofit fontScale="92500"/>
          </a:bodyPr>
          <a:lstStyle/>
          <a:p>
            <a:endParaRPr lang="tr-TR" dirty="0" smtClean="0"/>
          </a:p>
          <a:p>
            <a:r>
              <a:rPr lang="tr-TR" dirty="0" smtClean="0"/>
              <a:t>Antakya’nın taze çökeleği çok lezzetlidir.</a:t>
            </a:r>
          </a:p>
          <a:p>
            <a:r>
              <a:rPr lang="tr-TR" dirty="0" smtClean="0"/>
              <a:t>Önce isim olan kelimeyi bulmalıyız!</a:t>
            </a:r>
          </a:p>
          <a:p>
            <a:r>
              <a:rPr lang="tr-TR" dirty="0" smtClean="0"/>
              <a:t>Burada isim olan kelime sizce hangisidir?</a:t>
            </a:r>
          </a:p>
          <a:p>
            <a:r>
              <a:rPr lang="tr-TR" dirty="0" smtClean="0"/>
              <a:t>Antakya ve çökelek kelimeleri isimdir.</a:t>
            </a:r>
          </a:p>
          <a:p>
            <a:r>
              <a:rPr lang="tr-TR" dirty="0" smtClean="0"/>
              <a:t>Ancak “Antakya” kelimesinin önünde başka bir kelime yazılmamıştır yani özelliği anlatılmıyor. “çökelek” kelimesinin önünde taze kelimesi vardır. Özelliği ise çökeleğin “taze” olması. O halde “taze” kelimesi sıfattır.</a:t>
            </a:r>
          </a:p>
          <a:p>
            <a:r>
              <a:rPr lang="tr-TR" dirty="0" smtClean="0"/>
              <a:t>Türü ise </a:t>
            </a:r>
            <a:r>
              <a:rPr lang="tr-TR" b="1" dirty="0" smtClean="0">
                <a:solidFill>
                  <a:srgbClr val="00B050"/>
                </a:solidFill>
              </a:rPr>
              <a:t>“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</a:rPr>
              <a:t>Durum belirten sıfattır</a:t>
            </a:r>
            <a:r>
              <a:rPr lang="tr-TR" dirty="0" smtClean="0"/>
              <a:t>.</a:t>
            </a:r>
            <a:r>
              <a:rPr lang="tr-TR" b="1" dirty="0" smtClean="0">
                <a:solidFill>
                  <a:srgbClr val="00B050"/>
                </a:solidFill>
              </a:rPr>
              <a:t>”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25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cümlelerde sıfat olan kelimeleri bulunuz.</a:t>
            </a:r>
            <a:br>
              <a:rPr lang="tr-TR" sz="2400" dirty="0" smtClean="0"/>
            </a:br>
            <a:r>
              <a:rPr lang="tr-TR" sz="2400" dirty="0" smtClean="0"/>
              <a:t>Türünü belirtiniz.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030046" cy="3493008"/>
          </a:xfrm>
        </p:spPr>
        <p:txBody>
          <a:bodyPr/>
          <a:lstStyle/>
          <a:p>
            <a:r>
              <a:rPr lang="tr-TR" dirty="0" smtClean="0"/>
              <a:t>Sınava kırk beş öğrenci katıldı.</a:t>
            </a:r>
          </a:p>
          <a:p>
            <a:r>
              <a:rPr lang="tr-TR" dirty="0" smtClean="0"/>
              <a:t>Önce isim olan kelimeyi bulmalıyız!</a:t>
            </a:r>
          </a:p>
          <a:p>
            <a:r>
              <a:rPr lang="tr-TR" dirty="0" smtClean="0"/>
              <a:t>Burada isim olan kelime sizce hangisidir?</a:t>
            </a:r>
          </a:p>
          <a:p>
            <a:r>
              <a:rPr lang="tr-TR" dirty="0" smtClean="0"/>
              <a:t>“öğrenci” kelimesi isimdir.</a:t>
            </a:r>
          </a:p>
          <a:p>
            <a:r>
              <a:rPr lang="tr-TR" dirty="0" smtClean="0"/>
              <a:t>“öğrenci” kelimesinin önünde yazılı olan kelime “kırk beş” özelliği ise öğrenci sayısının  “kırk beş” olması. O halde “kırk beş” kelimesi sıfattır.</a:t>
            </a:r>
          </a:p>
          <a:p>
            <a:r>
              <a:rPr lang="tr-TR" dirty="0" smtClean="0"/>
              <a:t>Türü ise </a:t>
            </a:r>
            <a:r>
              <a:rPr lang="tr-TR" b="1" dirty="0" smtClean="0">
                <a:solidFill>
                  <a:srgbClr val="00B050"/>
                </a:solidFill>
              </a:rPr>
              <a:t>“</a:t>
            </a:r>
            <a:r>
              <a:rPr lang="tr-TR" dirty="0" smtClean="0">
                <a:solidFill>
                  <a:srgbClr val="FF0000"/>
                </a:solidFill>
              </a:rPr>
              <a:t>Sayı belirten sıfattır.</a:t>
            </a:r>
            <a:r>
              <a:rPr lang="tr-TR" b="1" dirty="0" smtClean="0">
                <a:solidFill>
                  <a:srgbClr val="00B050"/>
                </a:solidFill>
              </a:rPr>
              <a:t>”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043608" y="733460"/>
            <a:ext cx="7024744" cy="529128"/>
          </a:xfrm>
        </p:spPr>
        <p:txBody>
          <a:bodyPr>
            <a:noAutofit/>
          </a:bodyPr>
          <a:lstStyle/>
          <a:p>
            <a:r>
              <a:rPr lang="tr-TR" sz="3200" dirty="0" smtClean="0"/>
              <a:t>Sıfatlar isimlere nitelik kazandırırlar.</a:t>
            </a:r>
            <a:endParaRPr lang="tr-TR" sz="3200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>
          <a:xfrm>
            <a:off x="1042416" y="1556792"/>
            <a:ext cx="3419856" cy="280831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tr-TR" i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4"/>
          </p:nvPr>
        </p:nvSpPr>
        <p:spPr>
          <a:xfrm>
            <a:off x="4645152" y="1412776"/>
            <a:ext cx="3419856" cy="4393663"/>
          </a:xfrm>
        </p:spPr>
        <p:txBody>
          <a:bodyPr>
            <a:normAutofit fontScale="92500" lnSpcReduction="20000"/>
          </a:bodyPr>
          <a:lstStyle/>
          <a:p>
            <a:r>
              <a:rPr lang="tr-TR" i="1" u="sng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kırmızı elma</a:t>
            </a:r>
          </a:p>
          <a:p>
            <a:pPr marL="68580" indent="0">
              <a:buNone/>
            </a:pPr>
            <a:endParaRPr lang="tr-TR" i="1" u="sng" dirty="0">
              <a:latin typeface="Andalus" pitchFamily="18" charset="-78"/>
              <a:cs typeface="Andalus" pitchFamily="18" charset="-78"/>
            </a:endParaRPr>
          </a:p>
          <a:p>
            <a:r>
              <a:rPr lang="tr-TR" i="1" dirty="0">
                <a:latin typeface="Andalus" pitchFamily="18" charset="-78"/>
                <a:cs typeface="Andalus" pitchFamily="18" charset="-78"/>
              </a:rPr>
              <a:t>Burada isim (ad) olan </a:t>
            </a:r>
            <a:r>
              <a:rPr lang="tr-TR" i="1" u="sng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elmadır</a:t>
            </a:r>
            <a:r>
              <a:rPr lang="tr-TR" i="1" u="sng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tr-TR" i="1" dirty="0">
              <a:latin typeface="Andalus" pitchFamily="18" charset="-78"/>
              <a:cs typeface="Andalus" pitchFamily="18" charset="-78"/>
            </a:endParaRPr>
          </a:p>
          <a:p>
            <a:r>
              <a:rPr lang="tr-TR" i="1" dirty="0">
                <a:latin typeface="Andalus" pitchFamily="18" charset="-78"/>
                <a:cs typeface="Andalus" pitchFamily="18" charset="-78"/>
              </a:rPr>
              <a:t>Sıfat addan önce gelmelidir. O </a:t>
            </a:r>
            <a:r>
              <a:rPr lang="tr-TR" i="1" dirty="0" smtClean="0">
                <a:latin typeface="Andalus" pitchFamily="18" charset="-78"/>
                <a:cs typeface="Andalus" pitchFamily="18" charset="-78"/>
              </a:rPr>
              <a:t>hal de </a:t>
            </a:r>
            <a:r>
              <a:rPr lang="tr-TR" i="1" dirty="0">
                <a:latin typeface="Andalus" pitchFamily="18" charset="-78"/>
                <a:cs typeface="Andalus" pitchFamily="18" charset="-78"/>
              </a:rPr>
              <a:t>kırmızı sıfattır</a:t>
            </a:r>
            <a:r>
              <a:rPr lang="tr-TR" i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tr-TR" i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tr-TR" i="1" dirty="0" smtClean="0">
                <a:latin typeface="Andalus" pitchFamily="18" charset="-78"/>
                <a:cs typeface="Andalus" pitchFamily="18" charset="-78"/>
              </a:rPr>
              <a:t>Sıfat , ada bir özellik kazandırır. </a:t>
            </a:r>
          </a:p>
          <a:p>
            <a:pPr marL="68580" indent="0">
              <a:buNone/>
            </a:pPr>
            <a:r>
              <a:rPr lang="tr-TR" i="1" dirty="0" smtClean="0">
                <a:latin typeface="Andalus" pitchFamily="18" charset="-78"/>
                <a:cs typeface="Andalus" pitchFamily="18" charset="-78"/>
              </a:rPr>
              <a:t>Buradaki özellik elmanın rengidir.</a:t>
            </a:r>
          </a:p>
          <a:p>
            <a:pPr marL="68580" indent="0">
              <a:buNone/>
            </a:pPr>
            <a:endParaRPr lang="tr-TR" i="1" dirty="0" smtClean="0">
              <a:latin typeface="Andalus" pitchFamily="18" charset="-78"/>
              <a:cs typeface="Andalus" pitchFamily="18" charset="-78"/>
            </a:endParaRPr>
          </a:p>
          <a:p>
            <a:pPr marL="68580" indent="0">
              <a:buNone/>
            </a:pPr>
            <a:endParaRPr lang="tr-TR" i="1" dirty="0"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64" y="1579216"/>
            <a:ext cx="2704048" cy="27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66083" y="5733256"/>
            <a:ext cx="80077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Sıfatlar,  AD OLAN KELİMELERE NİTELİK KAZANDIRIRLAR</a:t>
            </a:r>
            <a:endParaRPr lang="tr-TR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668410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25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cümlelerde sıfat olan kelimeleri bulunuz.</a:t>
            </a:r>
            <a:br>
              <a:rPr lang="tr-TR" sz="2400" dirty="0" smtClean="0"/>
            </a:br>
            <a:r>
              <a:rPr lang="tr-TR" sz="2400" dirty="0" smtClean="0"/>
              <a:t>Türünü belirtiniz.</a:t>
            </a:r>
            <a:endParaRPr lang="tr-TR" sz="2400" dirty="0"/>
          </a:p>
        </p:txBody>
      </p:sp>
      <p:sp>
        <p:nvSpPr>
          <p:cNvPr id="10" name="2 İçerik Yer Tutucusu"/>
          <p:cNvSpPr>
            <a:spLocks noGrp="1"/>
          </p:cNvSpPr>
          <p:nvPr>
            <p:ph sz="quarter" idx="13"/>
          </p:nvPr>
        </p:nvSpPr>
        <p:spPr>
          <a:xfrm>
            <a:off x="1142976" y="2000240"/>
            <a:ext cx="6858048" cy="414340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11" name="2 İçerik Yer Tutucusu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172922" cy="3493008"/>
          </a:xfrm>
        </p:spPr>
        <p:txBody>
          <a:bodyPr/>
          <a:lstStyle/>
          <a:p>
            <a:r>
              <a:rPr lang="tr-TR" dirty="0" smtClean="0"/>
              <a:t>En sevdiğim yeşil terlik kayboldu.</a:t>
            </a:r>
          </a:p>
          <a:p>
            <a:r>
              <a:rPr lang="tr-TR" dirty="0" smtClean="0"/>
              <a:t>Önce isim olan kelimeyi bulmalıyız!</a:t>
            </a:r>
          </a:p>
          <a:p>
            <a:r>
              <a:rPr lang="tr-TR" dirty="0" smtClean="0"/>
              <a:t>Burada isim olan kelime sizce hangisidir?</a:t>
            </a:r>
          </a:p>
          <a:p>
            <a:r>
              <a:rPr lang="tr-TR" dirty="0" smtClean="0"/>
              <a:t>“terlik” kelimesi isimdir.</a:t>
            </a:r>
          </a:p>
          <a:p>
            <a:r>
              <a:rPr lang="tr-TR" dirty="0" smtClean="0"/>
              <a:t>“terlik” kelimesinin önünde yazılı olan kelime “yeşil”dir.  Özelliği ise   “terlik”  kelimesinin rengini anlatması. O halde “yeşil” kelimesi sıfattır.</a:t>
            </a:r>
          </a:p>
          <a:p>
            <a:r>
              <a:rPr lang="tr-TR" dirty="0" smtClean="0"/>
              <a:t>Türü ise </a:t>
            </a:r>
            <a:r>
              <a:rPr lang="tr-TR" b="1" dirty="0" smtClean="0">
                <a:solidFill>
                  <a:srgbClr val="00B050"/>
                </a:solidFill>
              </a:rPr>
              <a:t>“ </a:t>
            </a:r>
            <a:r>
              <a:rPr lang="tr-TR" dirty="0" smtClean="0">
                <a:solidFill>
                  <a:srgbClr val="FF0000"/>
                </a:solidFill>
              </a:rPr>
              <a:t>Renk belirten sıfattır. </a:t>
            </a:r>
            <a:r>
              <a:rPr lang="tr-TR" b="1" dirty="0" smtClean="0">
                <a:solidFill>
                  <a:srgbClr val="00B050"/>
                </a:solidFill>
              </a:rPr>
              <a:t>”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25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cümlelerde sıfat olan kelimeleri bulunuz.</a:t>
            </a:r>
            <a:br>
              <a:rPr lang="tr-TR" sz="2400" dirty="0" smtClean="0"/>
            </a:br>
            <a:r>
              <a:rPr lang="tr-TR" sz="2400" dirty="0" smtClean="0"/>
              <a:t>Türünü belirtiniz.</a:t>
            </a: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3"/>
          </p:nvPr>
        </p:nvSpPr>
        <p:spPr>
          <a:xfrm>
            <a:off x="1142976" y="2000240"/>
            <a:ext cx="6858048" cy="414340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2 İçerik Yer Tutucusu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172922" cy="3493008"/>
          </a:xfrm>
        </p:spPr>
        <p:txBody>
          <a:bodyPr>
            <a:normAutofit/>
          </a:bodyPr>
          <a:lstStyle/>
          <a:p>
            <a:r>
              <a:rPr lang="tr-TR" dirty="0" smtClean="0"/>
              <a:t>Ne zaman kiraz aldın?</a:t>
            </a:r>
          </a:p>
          <a:p>
            <a:r>
              <a:rPr lang="tr-TR" dirty="0" smtClean="0"/>
              <a:t>Önce isim olan kelimeyi bulmalıyız!</a:t>
            </a:r>
          </a:p>
          <a:p>
            <a:r>
              <a:rPr lang="tr-TR" dirty="0" smtClean="0"/>
              <a:t>Burada isim olan kelime sizce hangisidir?</a:t>
            </a:r>
          </a:p>
          <a:p>
            <a:r>
              <a:rPr lang="tr-TR" dirty="0" smtClean="0"/>
              <a:t>“kiraz” kelimesi isimdir.</a:t>
            </a:r>
          </a:p>
          <a:p>
            <a:r>
              <a:rPr lang="tr-TR" dirty="0" smtClean="0"/>
              <a:t>“kiraz” kelimesinin önünde yazılı olan kelime “ne zaman”dır.  Özelliği ise   “kiraz”ın ne zaman alındığının belli olmaması. O halde “ne zaman” kelimesi sıfattır.</a:t>
            </a:r>
          </a:p>
          <a:p>
            <a:r>
              <a:rPr lang="tr-TR" dirty="0" smtClean="0"/>
              <a:t>Türü ise </a:t>
            </a:r>
            <a:r>
              <a:rPr lang="tr-TR" b="1" dirty="0" smtClean="0">
                <a:solidFill>
                  <a:srgbClr val="00B050"/>
                </a:solidFill>
              </a:rPr>
              <a:t>“ </a:t>
            </a:r>
            <a:r>
              <a:rPr lang="tr-TR" dirty="0" smtClean="0">
                <a:solidFill>
                  <a:srgbClr val="FF0000"/>
                </a:solidFill>
              </a:rPr>
              <a:t>Soru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sıfatıdır. </a:t>
            </a:r>
            <a:r>
              <a:rPr lang="tr-TR" b="1" dirty="0" smtClean="0">
                <a:solidFill>
                  <a:srgbClr val="00B050"/>
                </a:solidFill>
              </a:rPr>
              <a:t>”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25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cümlelerde sıfat olan kelimeleri bulunuz.</a:t>
            </a:r>
            <a:br>
              <a:rPr lang="tr-TR" sz="2400" dirty="0" smtClean="0"/>
            </a:br>
            <a:r>
              <a:rPr lang="tr-TR" sz="2400" dirty="0" smtClean="0"/>
              <a:t>Türünü belirtiniz.</a:t>
            </a: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3"/>
          </p:nvPr>
        </p:nvSpPr>
        <p:spPr>
          <a:xfrm>
            <a:off x="1142976" y="2000240"/>
            <a:ext cx="6858048" cy="414340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2 İçerik Yer Tutucusu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172922" cy="3493008"/>
          </a:xfrm>
        </p:spPr>
        <p:txBody>
          <a:bodyPr>
            <a:normAutofit/>
          </a:bodyPr>
          <a:lstStyle/>
          <a:p>
            <a:r>
              <a:rPr lang="tr-TR" dirty="0" smtClean="0"/>
              <a:t>Öteki sınıf gösteri yaptı mı ?</a:t>
            </a:r>
          </a:p>
          <a:p>
            <a:r>
              <a:rPr lang="tr-TR" dirty="0" smtClean="0"/>
              <a:t>Önce isim olan kelimeyi bulmalıyız!</a:t>
            </a:r>
          </a:p>
          <a:p>
            <a:r>
              <a:rPr lang="tr-TR" dirty="0" smtClean="0"/>
              <a:t>Burada isim olan kelime sizce hangisidir?</a:t>
            </a:r>
          </a:p>
          <a:p>
            <a:r>
              <a:rPr lang="tr-TR" dirty="0" smtClean="0"/>
              <a:t>“sınıf” kelimesi isimdir.</a:t>
            </a:r>
          </a:p>
          <a:p>
            <a:r>
              <a:rPr lang="tr-TR" dirty="0" smtClean="0"/>
              <a:t>“sınıf” kelimesinin önünde yazılı olan kelime “öteki”dir.  Özelliği ise “sınıf”ın belirsiz olması. Yani hangi şube olduğu belli değil. O halde “öteki” kelimesi sıfattır.</a:t>
            </a:r>
          </a:p>
          <a:p>
            <a:r>
              <a:rPr lang="tr-TR" dirty="0" smtClean="0"/>
              <a:t>Türü ise </a:t>
            </a:r>
            <a:r>
              <a:rPr lang="tr-TR" b="1" dirty="0" smtClean="0">
                <a:solidFill>
                  <a:srgbClr val="00B050"/>
                </a:solidFill>
              </a:rPr>
              <a:t>“ </a:t>
            </a:r>
            <a:r>
              <a:rPr lang="tr-TR" dirty="0" smtClean="0">
                <a:solidFill>
                  <a:srgbClr val="FF0000"/>
                </a:solidFill>
              </a:rPr>
              <a:t>Belgisiz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sıfattır. </a:t>
            </a:r>
            <a:r>
              <a:rPr lang="tr-TR" b="1" dirty="0" smtClean="0">
                <a:solidFill>
                  <a:srgbClr val="00B050"/>
                </a:solidFill>
              </a:rPr>
              <a:t>”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257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Aşağıdaki cümlelerde sıfat olan kelimeleri bulunuz.</a:t>
            </a:r>
            <a:br>
              <a:rPr lang="tr-TR" sz="2400" dirty="0" smtClean="0"/>
            </a:br>
            <a:r>
              <a:rPr lang="tr-TR" sz="2400" dirty="0" smtClean="0"/>
              <a:t>Türünü belirtiniz.</a:t>
            </a:r>
            <a:endParaRPr lang="tr-TR" sz="2400" dirty="0"/>
          </a:p>
        </p:txBody>
      </p:sp>
      <p:sp>
        <p:nvSpPr>
          <p:cNvPr id="7" name="2 İçerik Yer Tutucusu"/>
          <p:cNvSpPr>
            <a:spLocks noGrp="1"/>
          </p:cNvSpPr>
          <p:nvPr>
            <p:ph sz="quarter" idx="13"/>
          </p:nvPr>
        </p:nvSpPr>
        <p:spPr>
          <a:xfrm>
            <a:off x="1142976" y="2000240"/>
            <a:ext cx="6858048" cy="414340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8" name="2 İçerik Yer Tutucusu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172922" cy="3493008"/>
          </a:xfrm>
        </p:spPr>
        <p:txBody>
          <a:bodyPr>
            <a:normAutofit/>
          </a:bodyPr>
          <a:lstStyle/>
          <a:p>
            <a:r>
              <a:rPr lang="tr-TR" dirty="0" smtClean="0"/>
              <a:t>Otobüsteki şu adam çok kilolu.</a:t>
            </a:r>
          </a:p>
          <a:p>
            <a:r>
              <a:rPr lang="tr-TR" dirty="0" smtClean="0"/>
              <a:t>Önce isim olan kelimeyi bulmalıyız!</a:t>
            </a:r>
          </a:p>
          <a:p>
            <a:r>
              <a:rPr lang="tr-TR" dirty="0" smtClean="0"/>
              <a:t>Burada isim olan kelime sizce hangisidir?</a:t>
            </a:r>
          </a:p>
          <a:p>
            <a:r>
              <a:rPr lang="tr-TR" dirty="0" smtClean="0"/>
              <a:t>“adam” kelimesi isimdir.</a:t>
            </a:r>
          </a:p>
          <a:p>
            <a:r>
              <a:rPr lang="tr-TR" dirty="0" smtClean="0"/>
              <a:t>“adam” kelimesinin önünde yazılı olan kelime “şu”dur.  Özelliği ise “adam” ı işaret etmesidir. O halde “şu” kelimesi sıfattır.</a:t>
            </a:r>
          </a:p>
          <a:p>
            <a:r>
              <a:rPr lang="tr-TR" dirty="0" smtClean="0"/>
              <a:t>Türü ise </a:t>
            </a:r>
            <a:r>
              <a:rPr lang="tr-TR" b="1" dirty="0" smtClean="0">
                <a:solidFill>
                  <a:srgbClr val="00B050"/>
                </a:solidFill>
              </a:rPr>
              <a:t>“ </a:t>
            </a:r>
            <a:r>
              <a:rPr lang="tr-TR" dirty="0" smtClean="0">
                <a:solidFill>
                  <a:srgbClr val="FF0000"/>
                </a:solidFill>
              </a:rPr>
              <a:t>İşaret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sıfatıdır. </a:t>
            </a:r>
            <a:r>
              <a:rPr lang="tr-TR" b="1" dirty="0" smtClean="0">
                <a:solidFill>
                  <a:srgbClr val="00B050"/>
                </a:solidFill>
              </a:rPr>
              <a:t>”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4394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Bazı cümlelerde birden fazla sıfat olabilir.</a:t>
            </a:r>
            <a:endParaRPr lang="tr-TR" sz="2400" dirty="0"/>
          </a:p>
        </p:txBody>
      </p:sp>
      <p:sp>
        <p:nvSpPr>
          <p:cNvPr id="6" name="2 İçerik Yer Tutucusu"/>
          <p:cNvSpPr>
            <a:spLocks noGrp="1"/>
          </p:cNvSpPr>
          <p:nvPr>
            <p:ph sz="quarter" idx="13"/>
          </p:nvPr>
        </p:nvSpPr>
        <p:spPr>
          <a:xfrm>
            <a:off x="1142976" y="2000240"/>
            <a:ext cx="6858048" cy="4143404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2 İçerik Yer Tutucusu"/>
          <p:cNvSpPr>
            <a:spLocks noGrp="1"/>
          </p:cNvSpPr>
          <p:nvPr>
            <p:ph sz="quarter" idx="13"/>
          </p:nvPr>
        </p:nvSpPr>
        <p:spPr>
          <a:xfrm>
            <a:off x="1000100" y="1785926"/>
            <a:ext cx="7172922" cy="349300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Pazardan ucuz havuç alan yaşlı kadın yeni elbisesini ıslattı.</a:t>
            </a:r>
          </a:p>
          <a:p>
            <a:r>
              <a:rPr lang="tr-TR" dirty="0" smtClean="0"/>
              <a:t>Sizce bu cümlede kaç isim ve kaç sıfat vardır?</a:t>
            </a:r>
          </a:p>
          <a:p>
            <a:r>
              <a:rPr lang="tr-TR" dirty="0" smtClean="0"/>
              <a:t>“Pazar-havuç-kadın-elbise” kelimeleri isimdir.</a:t>
            </a:r>
          </a:p>
          <a:p>
            <a:r>
              <a:rPr lang="tr-TR" dirty="0" smtClean="0"/>
              <a:t>“Pazar” kelimesini niteleyen kelime olmadığı için sıfat aranmaz.</a:t>
            </a:r>
          </a:p>
          <a:p>
            <a:r>
              <a:rPr lang="tr-TR" dirty="0" smtClean="0"/>
              <a:t>Diğer kelimeleri niteleyen “ ucuz-yaşlı-yeni” kelimeleri sıfattır.</a:t>
            </a:r>
          </a:p>
          <a:p>
            <a:r>
              <a:rPr lang="tr-TR" dirty="0" smtClean="0"/>
              <a:t>“</a:t>
            </a:r>
            <a:r>
              <a:rPr lang="tr-TR" u="sng" dirty="0" smtClean="0"/>
              <a:t>ucuz</a:t>
            </a:r>
            <a:r>
              <a:rPr lang="tr-TR" dirty="0" smtClean="0"/>
              <a:t>  </a:t>
            </a:r>
            <a:r>
              <a:rPr lang="tr-TR" u="sng" dirty="0" smtClean="0"/>
              <a:t>havuç</a:t>
            </a:r>
            <a:r>
              <a:rPr lang="tr-TR" dirty="0" smtClean="0"/>
              <a:t>”   “</a:t>
            </a:r>
            <a:r>
              <a:rPr lang="tr-TR" u="sng" dirty="0" smtClean="0"/>
              <a:t>yaşlı</a:t>
            </a:r>
            <a:r>
              <a:rPr lang="tr-TR" dirty="0" smtClean="0"/>
              <a:t>  </a:t>
            </a:r>
            <a:r>
              <a:rPr lang="tr-TR" u="sng" dirty="0" smtClean="0"/>
              <a:t>kadın</a:t>
            </a:r>
            <a:r>
              <a:rPr lang="tr-TR" dirty="0" smtClean="0"/>
              <a:t>”   “</a:t>
            </a:r>
            <a:r>
              <a:rPr lang="tr-TR" u="sng" dirty="0" smtClean="0"/>
              <a:t>yeni</a:t>
            </a:r>
            <a:r>
              <a:rPr lang="tr-TR" dirty="0" smtClean="0"/>
              <a:t>  </a:t>
            </a:r>
            <a:r>
              <a:rPr lang="tr-TR" u="sng" dirty="0" smtClean="0"/>
              <a:t>elbise</a:t>
            </a:r>
            <a:r>
              <a:rPr lang="tr-TR" dirty="0" smtClean="0"/>
              <a:t>”</a:t>
            </a:r>
          </a:p>
          <a:p>
            <a:pPr>
              <a:buNone/>
            </a:pPr>
            <a:r>
              <a:rPr lang="tr-TR" dirty="0" smtClean="0"/>
              <a:t>        </a:t>
            </a:r>
            <a:r>
              <a:rPr lang="tr-TR" b="1" dirty="0" smtClean="0">
                <a:solidFill>
                  <a:srgbClr val="00B050"/>
                </a:solidFill>
              </a:rPr>
              <a:t>S</a:t>
            </a:r>
            <a:r>
              <a:rPr lang="tr-TR" dirty="0" smtClean="0"/>
              <a:t>        </a:t>
            </a:r>
            <a:r>
              <a:rPr lang="tr-TR" b="1" dirty="0" smtClean="0">
                <a:solidFill>
                  <a:srgbClr val="FF0000"/>
                </a:solidFill>
              </a:rPr>
              <a:t>İ</a:t>
            </a:r>
            <a:r>
              <a:rPr lang="tr-TR" b="1" dirty="0" smtClean="0"/>
              <a:t>             </a:t>
            </a:r>
            <a:r>
              <a:rPr lang="tr-TR" b="1" dirty="0" smtClean="0">
                <a:solidFill>
                  <a:srgbClr val="00B050"/>
                </a:solidFill>
              </a:rPr>
              <a:t>S</a:t>
            </a:r>
            <a:r>
              <a:rPr lang="tr-TR" b="1" dirty="0" smtClean="0"/>
              <a:t>        </a:t>
            </a:r>
            <a:r>
              <a:rPr lang="tr-TR" b="1" dirty="0" smtClean="0">
                <a:solidFill>
                  <a:srgbClr val="FF0000"/>
                </a:solidFill>
              </a:rPr>
              <a:t>İ</a:t>
            </a:r>
            <a:r>
              <a:rPr lang="tr-TR" b="1" dirty="0" smtClean="0"/>
              <a:t>            </a:t>
            </a:r>
            <a:r>
              <a:rPr lang="tr-TR" b="1" dirty="0" smtClean="0">
                <a:solidFill>
                  <a:srgbClr val="00B050"/>
                </a:solidFill>
              </a:rPr>
              <a:t>S </a:t>
            </a:r>
            <a:r>
              <a:rPr lang="tr-TR" b="1" dirty="0" smtClean="0"/>
              <a:t>       </a:t>
            </a:r>
            <a:r>
              <a:rPr lang="tr-TR" b="1" dirty="0" smtClean="0">
                <a:solidFill>
                  <a:srgbClr val="FF0000"/>
                </a:solidFill>
              </a:rPr>
              <a:t>İ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1566"/>
            <a:ext cx="9144000" cy="687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4"/>
          <p:cNvSpPr>
            <a:spLocks noGrp="1"/>
          </p:cNvSpPr>
          <p:nvPr>
            <p:ph type="ctrTitle"/>
          </p:nvPr>
        </p:nvSpPr>
        <p:spPr>
          <a:xfrm>
            <a:off x="5671170" y="4725144"/>
            <a:ext cx="3313355" cy="93654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Edwardian Script ITC" pitchFamily="66" charset="0"/>
              </a:rPr>
              <a:t/>
            </a:r>
            <a:br>
              <a:rPr lang="tr-TR" dirty="0" smtClean="0">
                <a:solidFill>
                  <a:srgbClr val="FF0000"/>
                </a:solidFill>
                <a:latin typeface="Edwardian Script ITC" pitchFamily="66" charset="0"/>
              </a:rPr>
            </a:br>
            <a:r>
              <a:rPr lang="tr-TR" sz="4000" b="1" dirty="0" smtClean="0">
                <a:solidFill>
                  <a:srgbClr val="0070C0"/>
                </a:solidFill>
                <a:latin typeface="Edwardian Script ITC" pitchFamily="66" charset="0"/>
              </a:rPr>
              <a:t>Hazırlayan:</a:t>
            </a:r>
            <a:endParaRPr lang="tr-TR" sz="4000" b="1" dirty="0">
              <a:solidFill>
                <a:srgbClr val="0070C0"/>
              </a:solidFill>
              <a:latin typeface="Edwardian Script ITC" pitchFamily="66" charset="0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5671170" y="5733256"/>
            <a:ext cx="3309803" cy="880128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solidFill>
                  <a:srgbClr val="0070C0"/>
                </a:solidFill>
                <a:latin typeface="Viner Hand ITC" pitchFamily="66" charset="0"/>
              </a:rPr>
              <a:t>M.Nazan</a:t>
            </a:r>
            <a:r>
              <a:rPr lang="tr-TR" sz="2800" dirty="0" smtClean="0">
                <a:solidFill>
                  <a:srgbClr val="0070C0"/>
                </a:solidFill>
                <a:latin typeface="Viner Hand ITC" pitchFamily="66" charset="0"/>
              </a:rPr>
              <a:t> GÖKŞEN</a:t>
            </a:r>
            <a:endParaRPr lang="tr-TR" sz="2800" dirty="0">
              <a:solidFill>
                <a:srgbClr val="0070C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52890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dirty="0"/>
              <a:t>	</a:t>
            </a:r>
            <a:r>
              <a:rPr lang="tr-TR" sz="2800" b="1" dirty="0" smtClean="0"/>
              <a:t>     </a:t>
            </a:r>
            <a:r>
              <a:rPr lang="tr-TR" sz="2800" b="1" dirty="0" smtClean="0">
                <a:solidFill>
                  <a:srgbClr val="FF0000"/>
                </a:solidFill>
              </a:rPr>
              <a:t>elma </a:t>
            </a:r>
          </a:p>
          <a:p>
            <a:pPr marL="68580" indent="0">
              <a:buNone/>
            </a:pPr>
            <a:r>
              <a:rPr lang="tr-TR" dirty="0" smtClean="0"/>
              <a:t>Bir varlığın adıdır. O halde elma isimdir.</a:t>
            </a:r>
          </a:p>
          <a:p>
            <a:pPr marL="68580" indent="0">
              <a:buNone/>
            </a:pPr>
            <a:r>
              <a:rPr lang="tr-TR" dirty="0" smtClean="0"/>
              <a:t>« </a:t>
            </a:r>
            <a:r>
              <a:rPr lang="tr-TR" b="1" dirty="0" smtClean="0">
                <a:solidFill>
                  <a:srgbClr val="FF0000"/>
                </a:solidFill>
              </a:rPr>
              <a:t>elma</a:t>
            </a:r>
            <a:r>
              <a:rPr lang="tr-TR" dirty="0" smtClean="0"/>
              <a:t> » kelimesine ön ad bulmalıyız .</a:t>
            </a:r>
          </a:p>
          <a:p>
            <a:pPr marL="68580" indent="0">
              <a:buNone/>
            </a:pPr>
            <a:r>
              <a:rPr lang="tr-TR" sz="2200" dirty="0" smtClean="0"/>
              <a:t>Yani özellik kazandırmalıyız. </a:t>
            </a:r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788024" y="2067600"/>
            <a:ext cx="3419856" cy="3384376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00B050"/>
                </a:solidFill>
              </a:rPr>
              <a:t>ü</a:t>
            </a:r>
            <a:r>
              <a:rPr lang="tr-TR" dirty="0" smtClean="0">
                <a:solidFill>
                  <a:srgbClr val="00B050"/>
                </a:solidFill>
              </a:rPr>
              <a:t>ç</a:t>
            </a:r>
            <a:r>
              <a:rPr lang="tr-TR" dirty="0" smtClean="0"/>
              <a:t> elma</a:t>
            </a:r>
          </a:p>
          <a:p>
            <a:r>
              <a:rPr lang="tr-TR" dirty="0">
                <a:solidFill>
                  <a:srgbClr val="FF0000"/>
                </a:solidFill>
              </a:rPr>
              <a:t>k</a:t>
            </a:r>
            <a:r>
              <a:rPr lang="tr-TR" dirty="0" smtClean="0">
                <a:solidFill>
                  <a:srgbClr val="FF0000"/>
                </a:solidFill>
              </a:rPr>
              <a:t>ırmızı</a:t>
            </a:r>
            <a:r>
              <a:rPr lang="tr-TR" dirty="0" smtClean="0"/>
              <a:t> elma</a:t>
            </a:r>
          </a:p>
          <a:p>
            <a:r>
              <a:rPr lang="tr-TR" dirty="0">
                <a:solidFill>
                  <a:srgbClr val="00B050"/>
                </a:solidFill>
              </a:rPr>
              <a:t>t</a:t>
            </a:r>
            <a:r>
              <a:rPr lang="tr-TR" dirty="0" smtClean="0">
                <a:solidFill>
                  <a:srgbClr val="00B050"/>
                </a:solidFill>
              </a:rPr>
              <a:t>aze</a:t>
            </a:r>
            <a:r>
              <a:rPr lang="tr-TR" dirty="0" smtClean="0"/>
              <a:t> elma</a:t>
            </a:r>
          </a:p>
          <a:p>
            <a:r>
              <a:rPr lang="tr-TR" dirty="0">
                <a:solidFill>
                  <a:srgbClr val="00B050"/>
                </a:solidFill>
              </a:rPr>
              <a:t>y</a:t>
            </a:r>
            <a:r>
              <a:rPr lang="tr-TR" dirty="0" smtClean="0">
                <a:solidFill>
                  <a:srgbClr val="00B050"/>
                </a:solidFill>
              </a:rPr>
              <a:t>uvarlak</a:t>
            </a:r>
            <a:r>
              <a:rPr lang="tr-TR" dirty="0" smtClean="0"/>
              <a:t> elma</a:t>
            </a:r>
          </a:p>
          <a:p>
            <a:r>
              <a:rPr lang="tr-TR" dirty="0">
                <a:solidFill>
                  <a:srgbClr val="00B050"/>
                </a:solidFill>
              </a:rPr>
              <a:t>p</a:t>
            </a:r>
            <a:r>
              <a:rPr lang="tr-TR" dirty="0" smtClean="0">
                <a:solidFill>
                  <a:srgbClr val="00B050"/>
                </a:solidFill>
              </a:rPr>
              <a:t>arlak</a:t>
            </a:r>
            <a:r>
              <a:rPr lang="tr-TR" dirty="0" smtClean="0"/>
              <a:t> elma</a:t>
            </a:r>
          </a:p>
          <a:p>
            <a:r>
              <a:rPr lang="tr-TR" dirty="0">
                <a:solidFill>
                  <a:srgbClr val="00B050"/>
                </a:solidFill>
              </a:rPr>
              <a:t>g</a:t>
            </a:r>
            <a:r>
              <a:rPr lang="tr-TR" dirty="0" smtClean="0">
                <a:solidFill>
                  <a:srgbClr val="00B050"/>
                </a:solidFill>
              </a:rPr>
              <a:t>üzel</a:t>
            </a:r>
            <a:r>
              <a:rPr lang="tr-TR" dirty="0" smtClean="0"/>
              <a:t> elma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bayat</a:t>
            </a:r>
            <a:r>
              <a:rPr lang="tr-TR" dirty="0" smtClean="0"/>
              <a:t> elma </a:t>
            </a:r>
          </a:p>
          <a:p>
            <a:r>
              <a:rPr lang="tr-TR" dirty="0">
                <a:solidFill>
                  <a:srgbClr val="00B050"/>
                </a:solidFill>
              </a:rPr>
              <a:t>k</a:t>
            </a:r>
            <a:r>
              <a:rPr lang="tr-TR" dirty="0" smtClean="0">
                <a:solidFill>
                  <a:srgbClr val="00B050"/>
                </a:solidFill>
              </a:rPr>
              <a:t>okulu </a:t>
            </a:r>
            <a:r>
              <a:rPr lang="tr-TR" dirty="0" smtClean="0"/>
              <a:t>elma</a:t>
            </a:r>
          </a:p>
          <a:p>
            <a:r>
              <a:rPr lang="tr-TR" dirty="0">
                <a:solidFill>
                  <a:srgbClr val="00B050"/>
                </a:solidFill>
              </a:rPr>
              <a:t>t</a:t>
            </a:r>
            <a:r>
              <a:rPr lang="tr-TR" dirty="0" smtClean="0">
                <a:solidFill>
                  <a:srgbClr val="00B050"/>
                </a:solidFill>
              </a:rPr>
              <a:t>atlı</a:t>
            </a:r>
            <a:r>
              <a:rPr lang="tr-TR" dirty="0" smtClean="0"/>
              <a:t> elma</a:t>
            </a:r>
          </a:p>
          <a:p>
            <a:endParaRPr lang="tr-TR" dirty="0" smtClean="0"/>
          </a:p>
          <a:p>
            <a:pPr marL="6858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0566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9954818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</a:t>
            </a:r>
            <a:r>
              <a:rPr lang="tr-TR" dirty="0" smtClean="0">
                <a:solidFill>
                  <a:srgbClr val="FF0000"/>
                </a:solidFill>
              </a:rPr>
              <a:t>elma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241552" cy="3493008"/>
          </a:xfrm>
        </p:spPr>
        <p:txBody>
          <a:bodyPr/>
          <a:lstStyle/>
          <a:p>
            <a:r>
              <a:rPr lang="tr-TR" dirty="0" smtClean="0"/>
              <a:t>Yukarıda yaptığımız çalışmayı özetleyelim.</a:t>
            </a:r>
          </a:p>
          <a:p>
            <a:r>
              <a:rPr lang="tr-TR" dirty="0" smtClean="0"/>
              <a:t>Öncelikle </a:t>
            </a:r>
            <a:r>
              <a:rPr lang="tr-TR" b="1" dirty="0" smtClean="0">
                <a:solidFill>
                  <a:srgbClr val="00B050"/>
                </a:solidFill>
              </a:rPr>
              <a:t>ad</a:t>
            </a:r>
            <a:r>
              <a:rPr lang="tr-TR" dirty="0" smtClean="0"/>
              <a:t> olan kelimeyi bulmalıyız.</a:t>
            </a:r>
          </a:p>
          <a:p>
            <a:r>
              <a:rPr lang="tr-TR" dirty="0" smtClean="0"/>
              <a:t>Her varlığın bir </a:t>
            </a:r>
            <a:r>
              <a:rPr lang="tr-TR" b="1" dirty="0" smtClean="0">
                <a:solidFill>
                  <a:srgbClr val="00B050"/>
                </a:solidFill>
              </a:rPr>
              <a:t>ad</a:t>
            </a:r>
            <a:r>
              <a:rPr lang="tr-TR" dirty="0" smtClean="0"/>
              <a:t>ı vardır. </a:t>
            </a:r>
          </a:p>
          <a:p>
            <a:r>
              <a:rPr lang="tr-TR" dirty="0" smtClean="0"/>
              <a:t>O halde elma </a:t>
            </a:r>
            <a:r>
              <a:rPr lang="tr-TR" b="1" dirty="0" smtClean="0">
                <a:solidFill>
                  <a:srgbClr val="00B050"/>
                </a:solidFill>
              </a:rPr>
              <a:t>ad</a:t>
            </a:r>
            <a:r>
              <a:rPr lang="tr-TR" dirty="0" smtClean="0"/>
              <a:t>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« </a:t>
            </a:r>
            <a:r>
              <a:rPr lang="tr-TR" b="1" dirty="0" smtClean="0">
                <a:solidFill>
                  <a:srgbClr val="FF0000"/>
                </a:solidFill>
              </a:rPr>
              <a:t>elma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» </a:t>
            </a:r>
            <a:r>
              <a:rPr lang="tr-TR" dirty="0" smtClean="0">
                <a:solidFill>
                  <a:srgbClr val="00B050"/>
                </a:solidFill>
              </a:rPr>
              <a:t>ad</a:t>
            </a:r>
            <a:r>
              <a:rPr lang="tr-TR" dirty="0" smtClean="0"/>
              <a:t>ının önüne yazdığım kelimeler :</a:t>
            </a:r>
          </a:p>
          <a:p>
            <a:r>
              <a:rPr lang="tr-TR" dirty="0"/>
              <a:t>ü</a:t>
            </a:r>
            <a:r>
              <a:rPr lang="tr-TR" dirty="0" smtClean="0"/>
              <a:t>ç, kırmızı, taze, yuvarlak, parlak, güzel, bayat, kokulu, tatlı…</a:t>
            </a:r>
          </a:p>
          <a:p>
            <a:r>
              <a:rPr lang="tr-TR" dirty="0" smtClean="0"/>
              <a:t>Elmanın özellikleri sıralandı.</a:t>
            </a:r>
          </a:p>
          <a:p>
            <a:r>
              <a:rPr lang="tr-TR" dirty="0" smtClean="0"/>
              <a:t>Bu durumda </a:t>
            </a:r>
            <a:r>
              <a:rPr lang="tr-TR" b="1" dirty="0" smtClean="0">
                <a:solidFill>
                  <a:srgbClr val="0070C0"/>
                </a:solidFill>
              </a:rPr>
              <a:t>ön ad </a:t>
            </a:r>
            <a:r>
              <a:rPr lang="tr-TR" dirty="0" smtClean="0"/>
              <a:t>oldular. </a:t>
            </a:r>
          </a:p>
          <a:p>
            <a:r>
              <a:rPr lang="tr-TR" dirty="0" smtClean="0"/>
              <a:t>Yani bu kelimeler </a:t>
            </a:r>
            <a:r>
              <a:rPr lang="tr-TR" b="1" dirty="0" smtClean="0">
                <a:solidFill>
                  <a:srgbClr val="0070C0"/>
                </a:solidFill>
              </a:rPr>
              <a:t>sıfat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r>
              <a:rPr lang="tr-TR" dirty="0" smtClean="0"/>
              <a:t>oldu.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80" y="855256"/>
            <a:ext cx="20566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52266131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 </a:t>
            </a:r>
            <a:endParaRPr lang="tr-TR" dirty="0">
              <a:solidFill>
                <a:srgbClr val="F1438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b="1" dirty="0" smtClean="0"/>
              <a:t>                  </a:t>
            </a:r>
            <a:r>
              <a:rPr lang="tr-TR" b="1" dirty="0">
                <a:solidFill>
                  <a:srgbClr val="F14381"/>
                </a:solidFill>
              </a:rPr>
              <a:t>lale</a:t>
            </a:r>
            <a:endParaRPr lang="tr-TR" b="1" dirty="0" smtClean="0"/>
          </a:p>
          <a:p>
            <a:pPr marL="68580" indent="0">
              <a:buNone/>
            </a:pPr>
            <a:r>
              <a:rPr lang="tr-TR" dirty="0"/>
              <a:t>Bir varlığın adıdır. O halde </a:t>
            </a:r>
            <a:r>
              <a:rPr lang="tr-TR" dirty="0" smtClean="0"/>
              <a:t>lale </a:t>
            </a:r>
            <a:r>
              <a:rPr lang="tr-TR" dirty="0"/>
              <a:t>isimdir.</a:t>
            </a:r>
          </a:p>
          <a:p>
            <a:pPr marL="68580" indent="0">
              <a:buNone/>
            </a:pPr>
            <a:r>
              <a:rPr lang="tr-TR" dirty="0"/>
              <a:t>« </a:t>
            </a:r>
            <a:r>
              <a:rPr lang="tr-TR" b="1" dirty="0" smtClean="0">
                <a:solidFill>
                  <a:srgbClr val="F14381"/>
                </a:solidFill>
              </a:rPr>
              <a:t>lale</a:t>
            </a:r>
            <a:r>
              <a:rPr lang="tr-TR" dirty="0" smtClean="0"/>
              <a:t> </a:t>
            </a:r>
            <a:r>
              <a:rPr lang="tr-TR" dirty="0"/>
              <a:t>» kelimesine ön ad </a:t>
            </a:r>
            <a:r>
              <a:rPr lang="tr-TR" dirty="0" smtClean="0"/>
              <a:t>bulmalıyız </a:t>
            </a:r>
            <a:r>
              <a:rPr lang="tr-TR" dirty="0"/>
              <a:t>.</a:t>
            </a:r>
          </a:p>
          <a:p>
            <a:pPr marL="68580" indent="0">
              <a:buNone/>
            </a:pPr>
            <a:r>
              <a:rPr lang="tr-TR" sz="2200" dirty="0"/>
              <a:t>Yani özellik </a:t>
            </a:r>
            <a:r>
              <a:rPr lang="tr-TR" sz="2200" dirty="0" smtClean="0"/>
              <a:t>kazandırmalıyız. </a:t>
            </a:r>
            <a:endParaRPr lang="tr-TR" sz="2200" dirty="0"/>
          </a:p>
          <a:p>
            <a:pPr marL="68580" indent="0">
              <a:buNone/>
            </a:pPr>
            <a:endParaRPr lang="tr-TR" dirty="0" smtClean="0"/>
          </a:p>
          <a:p>
            <a:pPr marL="68580" indent="0">
              <a:buNone/>
            </a:pP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F14381"/>
                </a:solidFill>
              </a:rPr>
              <a:t>p</a:t>
            </a:r>
            <a:r>
              <a:rPr lang="tr-TR" dirty="0" smtClean="0">
                <a:solidFill>
                  <a:srgbClr val="F14381"/>
                </a:solidFill>
              </a:rPr>
              <a:t>embe </a:t>
            </a:r>
            <a:r>
              <a:rPr lang="tr-TR" dirty="0" smtClean="0"/>
              <a:t>lale</a:t>
            </a:r>
          </a:p>
          <a:p>
            <a:r>
              <a:rPr lang="tr-TR" dirty="0">
                <a:solidFill>
                  <a:srgbClr val="D2A000"/>
                </a:solidFill>
              </a:rPr>
              <a:t>o</a:t>
            </a:r>
            <a:r>
              <a:rPr lang="tr-TR" dirty="0" smtClean="0">
                <a:solidFill>
                  <a:srgbClr val="D2A000"/>
                </a:solidFill>
              </a:rPr>
              <a:t>n</a:t>
            </a:r>
            <a:r>
              <a:rPr lang="tr-TR" dirty="0" smtClean="0"/>
              <a:t> lale</a:t>
            </a:r>
          </a:p>
          <a:p>
            <a:r>
              <a:rPr lang="tr-TR" dirty="0" smtClean="0">
                <a:solidFill>
                  <a:srgbClr val="D2A000"/>
                </a:solidFill>
              </a:rPr>
              <a:t>güzel</a:t>
            </a:r>
            <a:r>
              <a:rPr lang="tr-TR" dirty="0" smtClean="0"/>
              <a:t> lale</a:t>
            </a:r>
          </a:p>
          <a:p>
            <a:r>
              <a:rPr lang="tr-TR" dirty="0">
                <a:solidFill>
                  <a:srgbClr val="D2A000"/>
                </a:solidFill>
              </a:rPr>
              <a:t>s</a:t>
            </a:r>
            <a:r>
              <a:rPr lang="tr-TR" dirty="0" smtClean="0">
                <a:solidFill>
                  <a:srgbClr val="D2A000"/>
                </a:solidFill>
              </a:rPr>
              <a:t>evimli</a:t>
            </a:r>
            <a:r>
              <a:rPr lang="tr-TR" dirty="0" smtClean="0"/>
              <a:t> lale</a:t>
            </a:r>
          </a:p>
          <a:p>
            <a:r>
              <a:rPr lang="tr-TR" dirty="0" smtClean="0">
                <a:solidFill>
                  <a:srgbClr val="D2A000"/>
                </a:solidFill>
              </a:rPr>
              <a:t>siyah</a:t>
            </a:r>
            <a:r>
              <a:rPr lang="tr-TR" dirty="0" smtClean="0"/>
              <a:t> lale</a:t>
            </a:r>
          </a:p>
          <a:p>
            <a:r>
              <a:rPr lang="tr-TR" dirty="0">
                <a:solidFill>
                  <a:srgbClr val="D2A000"/>
                </a:solidFill>
              </a:rPr>
              <a:t>k</a:t>
            </a:r>
            <a:r>
              <a:rPr lang="tr-TR" dirty="0" smtClean="0">
                <a:solidFill>
                  <a:srgbClr val="D2A000"/>
                </a:solidFill>
              </a:rPr>
              <a:t>üçük</a:t>
            </a:r>
            <a:r>
              <a:rPr lang="tr-TR" dirty="0" smtClean="0"/>
              <a:t> lale</a:t>
            </a:r>
          </a:p>
          <a:p>
            <a:r>
              <a:rPr lang="tr-TR" dirty="0" smtClean="0">
                <a:solidFill>
                  <a:srgbClr val="D2A000"/>
                </a:solidFill>
              </a:rPr>
              <a:t>şirin</a:t>
            </a:r>
            <a:r>
              <a:rPr lang="tr-TR" dirty="0" smtClean="0">
                <a:solidFill>
                  <a:srgbClr val="FFC000"/>
                </a:solidFill>
              </a:rPr>
              <a:t> </a:t>
            </a:r>
            <a:r>
              <a:rPr lang="tr-TR" dirty="0" smtClean="0"/>
              <a:t>lale</a:t>
            </a:r>
          </a:p>
          <a:p>
            <a:r>
              <a:rPr lang="tr-TR" dirty="0">
                <a:solidFill>
                  <a:srgbClr val="D2A000"/>
                </a:solidFill>
              </a:rPr>
              <a:t>k</a:t>
            </a:r>
            <a:r>
              <a:rPr lang="tr-TR" dirty="0" smtClean="0">
                <a:solidFill>
                  <a:srgbClr val="D2A000"/>
                </a:solidFill>
              </a:rPr>
              <a:t>ırık</a:t>
            </a:r>
            <a:r>
              <a:rPr lang="tr-TR" dirty="0" smtClean="0"/>
              <a:t> lale</a:t>
            </a:r>
          </a:p>
          <a:p>
            <a:r>
              <a:rPr lang="tr-TR" dirty="0">
                <a:solidFill>
                  <a:srgbClr val="D2A000"/>
                </a:solidFill>
              </a:rPr>
              <a:t>b</a:t>
            </a:r>
            <a:r>
              <a:rPr lang="tr-TR" dirty="0" smtClean="0">
                <a:solidFill>
                  <a:srgbClr val="D2A000"/>
                </a:solidFill>
              </a:rPr>
              <a:t>üyük</a:t>
            </a:r>
            <a:r>
              <a:rPr lang="tr-TR" dirty="0" smtClean="0"/>
              <a:t> lale</a:t>
            </a:r>
          </a:p>
          <a:p>
            <a:endParaRPr lang="tr-TR" dirty="0"/>
          </a:p>
        </p:txBody>
      </p:sp>
      <p:pic>
        <p:nvPicPr>
          <p:cNvPr id="3086" name="Picture 14" descr="http://t2.gstatic.com/images?q=tbn:ANd9GcRQKc9YhJiB7PK6r3ftrpmLHGmYUkAvZf3NiLGT4aD6bkOZnH_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1871493" cy="1512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4763681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14381"/>
                </a:solidFill>
              </a:rPr>
              <a:t>Lale                </a:t>
            </a:r>
            <a:r>
              <a:rPr lang="tr-TR" dirty="0" err="1" smtClean="0">
                <a:solidFill>
                  <a:srgbClr val="F14381"/>
                </a:solidFill>
              </a:rPr>
              <a:t>lale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Yukarıda yaptığımız çalışmayı özetleyelim.</a:t>
            </a:r>
          </a:p>
          <a:p>
            <a:r>
              <a:rPr lang="tr-TR" dirty="0"/>
              <a:t>Öncelikle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 olan kelimeyi </a:t>
            </a:r>
            <a:r>
              <a:rPr lang="tr-TR" dirty="0" smtClean="0"/>
              <a:t>bulmalıyız.</a:t>
            </a:r>
            <a:endParaRPr lang="tr-TR" dirty="0"/>
          </a:p>
          <a:p>
            <a:r>
              <a:rPr lang="tr-TR" dirty="0"/>
              <a:t>Her varlığın bir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ı vardır. </a:t>
            </a:r>
          </a:p>
          <a:p>
            <a:r>
              <a:rPr lang="tr-TR" dirty="0"/>
              <a:t>O halde </a:t>
            </a:r>
            <a:r>
              <a:rPr lang="tr-TR" b="1" dirty="0" smtClean="0">
                <a:solidFill>
                  <a:srgbClr val="F14381"/>
                </a:solidFill>
              </a:rPr>
              <a:t>lale</a:t>
            </a:r>
            <a:r>
              <a:rPr lang="tr-TR" dirty="0" smtClean="0"/>
              <a:t>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« </a:t>
            </a:r>
            <a:r>
              <a:rPr lang="tr-TR" b="1" dirty="0" smtClean="0">
                <a:solidFill>
                  <a:srgbClr val="F14381"/>
                </a:solidFill>
              </a:rPr>
              <a:t>lale</a:t>
            </a:r>
            <a:r>
              <a:rPr lang="tr-TR" dirty="0" smtClean="0"/>
              <a:t> »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ının önüne </a:t>
            </a:r>
            <a:r>
              <a:rPr lang="tr-TR" dirty="0" smtClean="0"/>
              <a:t>yazdığım </a:t>
            </a:r>
            <a:r>
              <a:rPr lang="tr-TR" dirty="0"/>
              <a:t>kelimeler :</a:t>
            </a:r>
          </a:p>
          <a:p>
            <a:r>
              <a:rPr lang="tr-TR" dirty="0" smtClean="0"/>
              <a:t>pembe, on, güzel, sevimli, siyah, küçük, şirin, kırık, büyük…</a:t>
            </a:r>
          </a:p>
          <a:p>
            <a:r>
              <a:rPr lang="tr-TR" dirty="0" smtClean="0">
                <a:solidFill>
                  <a:srgbClr val="F14381"/>
                </a:solidFill>
              </a:rPr>
              <a:t>lale</a:t>
            </a:r>
            <a:r>
              <a:rPr lang="tr-TR" dirty="0" smtClean="0"/>
              <a:t>nin özellikleri sıralandı.</a:t>
            </a:r>
          </a:p>
          <a:p>
            <a:r>
              <a:rPr lang="tr-TR" dirty="0" smtClean="0"/>
              <a:t>Bu </a:t>
            </a:r>
            <a:r>
              <a:rPr lang="tr-TR" dirty="0"/>
              <a:t>durumda </a:t>
            </a:r>
            <a:r>
              <a:rPr lang="tr-TR" b="1" dirty="0">
                <a:solidFill>
                  <a:srgbClr val="00B0F0"/>
                </a:solidFill>
              </a:rPr>
              <a:t>ön ad </a:t>
            </a:r>
            <a:r>
              <a:rPr lang="tr-TR" dirty="0"/>
              <a:t>oldular. </a:t>
            </a:r>
          </a:p>
          <a:p>
            <a:r>
              <a:rPr lang="tr-TR" dirty="0"/>
              <a:t>Yani bu kelimeler </a:t>
            </a:r>
            <a:r>
              <a:rPr lang="tr-TR" b="1" dirty="0">
                <a:solidFill>
                  <a:srgbClr val="00B0F0"/>
                </a:solidFill>
              </a:rPr>
              <a:t>sıfat</a:t>
            </a:r>
            <a:r>
              <a:rPr lang="tr-TR" dirty="0"/>
              <a:t> oldu.</a:t>
            </a:r>
          </a:p>
          <a:p>
            <a:endParaRPr lang="tr-TR" dirty="0"/>
          </a:p>
        </p:txBody>
      </p:sp>
      <p:pic>
        <p:nvPicPr>
          <p:cNvPr id="6" name="Picture 14" descr="http://t2.gstatic.com/images?q=tbn:ANd9GcRQKc9YhJiB7PK6r3ftrpmLHGmYUkAvZf3NiLGT4aD6bkOZnH_A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1871493" cy="1512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3867647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tr-TR" dirty="0" smtClean="0"/>
              <a:t>                      </a:t>
            </a:r>
            <a:r>
              <a:rPr lang="tr-TR" b="1" dirty="0" smtClean="0">
                <a:solidFill>
                  <a:srgbClr val="FF66FF"/>
                </a:solidFill>
              </a:rPr>
              <a:t>gül</a:t>
            </a:r>
          </a:p>
          <a:p>
            <a:pPr marL="68580" indent="0">
              <a:buNone/>
            </a:pPr>
            <a:r>
              <a:rPr lang="tr-TR" dirty="0" smtClean="0"/>
              <a:t>Bir </a:t>
            </a:r>
            <a:r>
              <a:rPr lang="tr-TR" dirty="0"/>
              <a:t>varlığın adıdır. O halde </a:t>
            </a:r>
            <a:r>
              <a:rPr lang="tr-TR" dirty="0" smtClean="0"/>
              <a:t>gül </a:t>
            </a:r>
            <a:r>
              <a:rPr lang="tr-TR" dirty="0"/>
              <a:t>isimdir.</a:t>
            </a:r>
          </a:p>
          <a:p>
            <a:pPr marL="68580" indent="0">
              <a:buNone/>
            </a:pPr>
            <a:r>
              <a:rPr lang="tr-TR" dirty="0"/>
              <a:t>« </a:t>
            </a:r>
            <a:r>
              <a:rPr lang="tr-TR" b="1" dirty="0" smtClean="0">
                <a:solidFill>
                  <a:srgbClr val="FF66FF"/>
                </a:solidFill>
              </a:rPr>
              <a:t>gül </a:t>
            </a:r>
            <a:r>
              <a:rPr lang="tr-TR" dirty="0"/>
              <a:t>» kelimesine ön ad </a:t>
            </a:r>
            <a:r>
              <a:rPr lang="tr-TR" dirty="0" smtClean="0"/>
              <a:t>bulmalıyız </a:t>
            </a:r>
            <a:r>
              <a:rPr lang="tr-TR" dirty="0"/>
              <a:t>.</a:t>
            </a:r>
          </a:p>
          <a:p>
            <a:pPr marL="68580" indent="0">
              <a:buNone/>
            </a:pPr>
            <a:r>
              <a:rPr lang="tr-TR" sz="2200" dirty="0"/>
              <a:t>Yani özellik </a:t>
            </a:r>
            <a:r>
              <a:rPr lang="tr-TR" sz="2200" dirty="0" smtClean="0"/>
              <a:t>kazandırmalıyız. </a:t>
            </a:r>
            <a:endParaRPr lang="tr-TR" sz="2200" dirty="0"/>
          </a:p>
          <a:p>
            <a:pPr marL="68580" indent="0">
              <a:buNone/>
            </a:pPr>
            <a:endParaRPr lang="tr-TR" dirty="0">
              <a:solidFill>
                <a:srgbClr val="FF66FF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4644008" y="2636912"/>
            <a:ext cx="3419856" cy="2736304"/>
          </a:xfrm>
        </p:spPr>
        <p:txBody>
          <a:bodyPr>
            <a:normAutofit/>
          </a:bodyPr>
          <a:lstStyle/>
          <a:p>
            <a:r>
              <a:rPr lang="tr-TR" dirty="0"/>
              <a:t>pembe </a:t>
            </a:r>
            <a:r>
              <a:rPr lang="tr-TR" dirty="0" smtClean="0">
                <a:solidFill>
                  <a:srgbClr val="FF66FF"/>
                </a:solidFill>
              </a:rPr>
              <a:t>gül</a:t>
            </a:r>
            <a:endParaRPr lang="tr-TR" dirty="0">
              <a:solidFill>
                <a:srgbClr val="FF66FF"/>
              </a:solidFill>
            </a:endParaRPr>
          </a:p>
          <a:p>
            <a:r>
              <a:rPr lang="tr-TR" dirty="0"/>
              <a:t>d</a:t>
            </a:r>
            <a:r>
              <a:rPr lang="tr-TR" dirty="0" smtClean="0"/>
              <a:t>okuz </a:t>
            </a:r>
            <a:r>
              <a:rPr lang="tr-TR" dirty="0" smtClean="0">
                <a:solidFill>
                  <a:srgbClr val="FF66FF"/>
                </a:solidFill>
              </a:rPr>
              <a:t>gül</a:t>
            </a:r>
            <a:endParaRPr lang="tr-TR" dirty="0">
              <a:solidFill>
                <a:srgbClr val="FF66FF"/>
              </a:solidFill>
            </a:endParaRPr>
          </a:p>
          <a:p>
            <a:r>
              <a:rPr lang="tr-TR" dirty="0"/>
              <a:t>k</a:t>
            </a:r>
            <a:r>
              <a:rPr lang="tr-TR" dirty="0" smtClean="0"/>
              <a:t>okulu  </a:t>
            </a:r>
            <a:r>
              <a:rPr lang="tr-TR" dirty="0" smtClean="0">
                <a:solidFill>
                  <a:srgbClr val="FF66FF"/>
                </a:solidFill>
              </a:rPr>
              <a:t>gül</a:t>
            </a:r>
            <a:endParaRPr lang="tr-TR" dirty="0">
              <a:solidFill>
                <a:srgbClr val="FF66FF"/>
              </a:solidFill>
            </a:endParaRPr>
          </a:p>
          <a:p>
            <a:r>
              <a:rPr lang="tr-TR" dirty="0"/>
              <a:t>d</a:t>
            </a:r>
            <a:r>
              <a:rPr lang="tr-TR" dirty="0" smtClean="0"/>
              <a:t>ikenli </a:t>
            </a:r>
            <a:r>
              <a:rPr lang="tr-TR" dirty="0" smtClean="0">
                <a:solidFill>
                  <a:srgbClr val="FF66FF"/>
                </a:solidFill>
              </a:rPr>
              <a:t>gül</a:t>
            </a:r>
            <a:endParaRPr lang="tr-TR" dirty="0">
              <a:solidFill>
                <a:srgbClr val="FF66FF"/>
              </a:solidFill>
            </a:endParaRPr>
          </a:p>
          <a:p>
            <a:r>
              <a:rPr lang="tr-TR" dirty="0"/>
              <a:t>g</a:t>
            </a:r>
            <a:r>
              <a:rPr lang="tr-TR" dirty="0" smtClean="0"/>
              <a:t>üzel </a:t>
            </a:r>
            <a:r>
              <a:rPr lang="tr-TR" dirty="0" smtClean="0">
                <a:solidFill>
                  <a:srgbClr val="FF66FF"/>
                </a:solidFill>
              </a:rPr>
              <a:t>gül</a:t>
            </a:r>
          </a:p>
          <a:p>
            <a:r>
              <a:rPr lang="tr-TR" dirty="0"/>
              <a:t>t</a:t>
            </a:r>
            <a:r>
              <a:rPr lang="tr-TR" dirty="0" smtClean="0"/>
              <a:t>omurcuk </a:t>
            </a:r>
            <a:r>
              <a:rPr lang="tr-TR" dirty="0" smtClean="0">
                <a:solidFill>
                  <a:srgbClr val="FF66FF"/>
                </a:solidFill>
              </a:rPr>
              <a:t>gül</a:t>
            </a:r>
          </a:p>
          <a:p>
            <a:pPr marL="6858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08" y="548680"/>
            <a:ext cx="2253605" cy="17187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9328232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</a:t>
            </a:r>
            <a:r>
              <a:rPr lang="tr-TR" b="1" dirty="0" smtClean="0">
                <a:solidFill>
                  <a:srgbClr val="FF66FF"/>
                </a:solidFill>
              </a:rPr>
              <a:t>gül</a:t>
            </a:r>
            <a:endParaRPr lang="tr-TR" b="1" dirty="0">
              <a:solidFill>
                <a:srgbClr val="FF66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Yukarıda yaptığımız çalışmayı özetleyelim.</a:t>
            </a:r>
          </a:p>
          <a:p>
            <a:r>
              <a:rPr lang="tr-TR" dirty="0"/>
              <a:t>Öncelikle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 olan kelimeyi bulmalıyım.</a:t>
            </a:r>
          </a:p>
          <a:p>
            <a:r>
              <a:rPr lang="tr-TR" dirty="0"/>
              <a:t>Her varlığın bir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ı vardır. </a:t>
            </a:r>
          </a:p>
          <a:p>
            <a:r>
              <a:rPr lang="tr-TR" dirty="0"/>
              <a:t>O halde </a:t>
            </a:r>
            <a:r>
              <a:rPr lang="tr-TR" b="1" dirty="0" smtClean="0">
                <a:solidFill>
                  <a:srgbClr val="FF66FF"/>
                </a:solidFill>
              </a:rPr>
              <a:t>gül</a:t>
            </a:r>
            <a:r>
              <a:rPr lang="tr-TR" dirty="0" smtClean="0"/>
              <a:t>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dır.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« </a:t>
            </a:r>
            <a:r>
              <a:rPr lang="tr-TR" b="1" dirty="0" smtClean="0">
                <a:solidFill>
                  <a:srgbClr val="FF66FF"/>
                </a:solidFill>
              </a:rPr>
              <a:t>gül</a:t>
            </a:r>
            <a:r>
              <a:rPr lang="tr-TR" dirty="0" smtClean="0"/>
              <a:t> » </a:t>
            </a:r>
            <a:r>
              <a:rPr lang="tr-TR" b="1" dirty="0">
                <a:solidFill>
                  <a:srgbClr val="00B050"/>
                </a:solidFill>
              </a:rPr>
              <a:t>ad</a:t>
            </a:r>
            <a:r>
              <a:rPr lang="tr-TR" dirty="0"/>
              <a:t>ının önüne yazdığım kelimeler :</a:t>
            </a:r>
          </a:p>
          <a:p>
            <a:r>
              <a:rPr lang="tr-TR" dirty="0"/>
              <a:t>pembe, </a:t>
            </a:r>
            <a:r>
              <a:rPr lang="tr-TR" dirty="0" smtClean="0"/>
              <a:t>dokuz, kokulu, dikenli, güzel, tomurcuk…</a:t>
            </a:r>
            <a:endParaRPr lang="tr-TR" dirty="0"/>
          </a:p>
          <a:p>
            <a:r>
              <a:rPr lang="tr-TR" dirty="0" smtClean="0"/>
              <a:t>gülün </a:t>
            </a:r>
            <a:r>
              <a:rPr lang="tr-TR" dirty="0"/>
              <a:t>özellikleri sıralandı.</a:t>
            </a:r>
          </a:p>
          <a:p>
            <a:r>
              <a:rPr lang="tr-TR" dirty="0"/>
              <a:t>Bu durumda </a:t>
            </a:r>
            <a:r>
              <a:rPr lang="tr-TR" b="1" dirty="0">
                <a:solidFill>
                  <a:srgbClr val="00B0F0"/>
                </a:solidFill>
              </a:rPr>
              <a:t>ön ad </a:t>
            </a:r>
            <a:r>
              <a:rPr lang="tr-TR" dirty="0"/>
              <a:t>oldular. </a:t>
            </a:r>
          </a:p>
          <a:p>
            <a:r>
              <a:rPr lang="tr-TR" dirty="0"/>
              <a:t>Yani bu kelimeler </a:t>
            </a:r>
            <a:r>
              <a:rPr lang="tr-TR" b="1" dirty="0">
                <a:solidFill>
                  <a:srgbClr val="00B0F0"/>
                </a:solidFill>
              </a:rPr>
              <a:t>sıfat</a:t>
            </a:r>
            <a:r>
              <a:rPr lang="tr-TR" dirty="0"/>
              <a:t> oldu.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2293702" cy="17492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7372646"/>
      </p:ext>
    </p:extLst>
  </p:cSld>
  <p:clrMapOvr>
    <a:masterClrMapping/>
  </p:clrMapOvr>
  <p:transition>
    <p:randomBa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897</TotalTime>
  <Words>1744</Words>
  <Application>Microsoft Office PowerPoint</Application>
  <PresentationFormat>Ekran Gösterisi (4:3)</PresentationFormat>
  <Paragraphs>450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Austin</vt:lpstr>
      <vt:lpstr>SIFATLAR</vt:lpstr>
      <vt:lpstr>SIFATLAR</vt:lpstr>
      <vt:lpstr>Sıfatlar isimlere nitelik kazandırırlar.</vt:lpstr>
      <vt:lpstr>Slayt 4</vt:lpstr>
      <vt:lpstr>                        elma</vt:lpstr>
      <vt:lpstr>                         </vt:lpstr>
      <vt:lpstr>Lale                lale</vt:lpstr>
      <vt:lpstr>Slayt 8</vt:lpstr>
      <vt:lpstr>                        gül</vt:lpstr>
      <vt:lpstr>SIFATLARIN ÖZELLİKLERİ</vt:lpstr>
      <vt:lpstr>Sayı bildiren sıfatlar ( ön adlar )</vt:lpstr>
      <vt:lpstr>Sayı bildiren sıfatlar ( ön adlar )</vt:lpstr>
      <vt:lpstr>Sayı bildiren sıfatlar ( ön adlar )</vt:lpstr>
      <vt:lpstr>Renk belirten sıfatlar (ön adlar )</vt:lpstr>
      <vt:lpstr>Renk belirten sıfatlar (ön adlar )</vt:lpstr>
      <vt:lpstr>Biçimini belirten sıfatlar (ön adlar )</vt:lpstr>
      <vt:lpstr>Biçimini belirten sıfatlar (ön adlar )</vt:lpstr>
      <vt:lpstr>Durum belirten sıfatlar ( Ön adlar )</vt:lpstr>
      <vt:lpstr>Durum belirten sıfatlar ( Ön adlar )</vt:lpstr>
      <vt:lpstr>Soru sıfatları ( ön adlar ) </vt:lpstr>
      <vt:lpstr>Soru sıfatları ( ön adlar ) </vt:lpstr>
      <vt:lpstr>İşaret Sıfatları</vt:lpstr>
      <vt:lpstr>Belgisiz Sıfatlar</vt:lpstr>
      <vt:lpstr>Belgisiz Sıfatlar</vt:lpstr>
      <vt:lpstr>Belgisiz Sıfatlar</vt:lpstr>
      <vt:lpstr>İsimler ile sıfatları eşleştiriniz.</vt:lpstr>
      <vt:lpstr>İsimler ile sıfatları eşleştiriniz.</vt:lpstr>
      <vt:lpstr>Aşağıdaki cümlelerde sıfat olan kelimeleri bulunuz.</vt:lpstr>
      <vt:lpstr>Aşağıdaki cümlelerde sıfat olan kelimeleri bulunuz. Türünü belirtiniz.</vt:lpstr>
      <vt:lpstr>Aşağıdaki cümlelerde sıfat olan kelimeleri bulunuz. Türünü belirtiniz.</vt:lpstr>
      <vt:lpstr>Aşağıdaki cümlelerde sıfat olan kelimeleri bulunuz. Türünü belirtiniz.</vt:lpstr>
      <vt:lpstr>Aşağıdaki cümlelerde sıfat olan kelimeleri bulunuz. Türünü belirtiniz.</vt:lpstr>
      <vt:lpstr>Aşağıdaki cümlelerde sıfat olan kelimeleri bulunuz. Türünü belirtiniz.</vt:lpstr>
      <vt:lpstr>Bazı cümlelerde birden fazla sıfat olabilir.</vt:lpstr>
      <vt:lpstr> Hazırlayan: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SIFATLAR</dc:title>
  <dc:creator>DELL</dc:creator>
  <cp:lastModifiedBy>nazan</cp:lastModifiedBy>
  <cp:revision>103</cp:revision>
  <dcterms:created xsi:type="dcterms:W3CDTF">2093-01-25T14:57:51Z</dcterms:created>
  <dcterms:modified xsi:type="dcterms:W3CDTF">2013-02-10T19:34:49Z</dcterms:modified>
</cp:coreProperties>
</file>